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Oswald" pitchFamily="2" charset="77"/>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9"/>
    <p:restoredTop sz="95274"/>
  </p:normalViewPr>
  <p:slideViewPr>
    <p:cSldViewPr snapToGrid="0">
      <p:cViewPr varScale="1">
        <p:scale>
          <a:sx n="152" d="100"/>
          <a:sy n="152" d="100"/>
        </p:scale>
        <p:origin x="6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4ca54d3d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4ca54d3d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0D3C7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4ca54d3d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4ca54d3d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4ca54d3d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4ca54d3d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0"/>
              </a:spcAft>
              <a:buClr>
                <a:schemeClr val="dk1"/>
              </a:buClr>
              <a:buSzPts val="1100"/>
              <a:buFont typeface="Arial"/>
              <a:buNone/>
            </a:pPr>
            <a:endParaRPr dirty="0"/>
          </a:p>
          <a:p>
            <a:pPr marL="0" lvl="0" indent="0" algn="l" rtl="0">
              <a:lnSpc>
                <a:spcPct val="115000"/>
              </a:lnSpc>
              <a:spcBef>
                <a:spcPts val="1000"/>
              </a:spcBef>
              <a:spcAft>
                <a:spcPts val="0"/>
              </a:spcAft>
              <a:buClr>
                <a:schemeClr val="dk1"/>
              </a:buClr>
              <a:buSzPts val="1100"/>
              <a:buFont typeface="Arial"/>
              <a:buNone/>
            </a:pPr>
            <a:endParaRPr dirty="0"/>
          </a:p>
          <a:p>
            <a:pPr marL="0" lvl="0" indent="0" algn="l" rtl="0">
              <a:lnSpc>
                <a:spcPct val="115000"/>
              </a:lnSpc>
              <a:spcBef>
                <a:spcPts val="1000"/>
              </a:spcBef>
              <a:spcAft>
                <a:spcPts val="0"/>
              </a:spcAft>
              <a:buClr>
                <a:schemeClr val="dk1"/>
              </a:buClr>
              <a:buSzPts val="1100"/>
              <a:buFont typeface="Arial"/>
              <a:buNone/>
            </a:pPr>
            <a:endParaRPr dirty="0"/>
          </a:p>
          <a:p>
            <a:pPr marL="0" lvl="0" indent="0" algn="l" rtl="0">
              <a:lnSpc>
                <a:spcPct val="115000"/>
              </a:lnSpc>
              <a:spcBef>
                <a:spcPts val="1000"/>
              </a:spcBef>
              <a:spcAft>
                <a:spcPts val="0"/>
              </a:spcAft>
              <a:buClr>
                <a:schemeClr val="dk1"/>
              </a:buClr>
              <a:buSzPts val="1100"/>
              <a:buFont typeface="Arial"/>
              <a:buNone/>
            </a:pPr>
            <a:endParaRPr dirty="0"/>
          </a:p>
          <a:p>
            <a:pPr marL="0" lvl="0" indent="0" algn="l" rtl="0">
              <a:lnSpc>
                <a:spcPct val="115000"/>
              </a:lnSpc>
              <a:spcBef>
                <a:spcPts val="1000"/>
              </a:spcBef>
              <a:spcAft>
                <a:spcPts val="1000"/>
              </a:spcAft>
              <a:buClr>
                <a:schemeClr val="dk1"/>
              </a:buClr>
              <a:buSzPts val="1100"/>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a3226cf9e0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a3226cf9e0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91440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3226cf9e0_1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3226cf9e0_1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3226cf9e0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a3226cf9e0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cbe05b7c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cbe05b7c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cbe05b7c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cbe05b7c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c0ef6b4b1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ac0ef6b4b1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ac0ef6b4b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ac0ef6b4b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4ca54d3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4ca54d3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d26602d9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ad26602d9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c0ef6b4b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ac0ef6b4b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0"/>
              </a:spcAft>
              <a:buClr>
                <a:schemeClr val="dk1"/>
              </a:buClr>
              <a:buSzPts val="1100"/>
              <a:buFont typeface="Arial"/>
              <a:buNone/>
            </a:pPr>
            <a:endParaRPr sz="1800" dirty="0">
              <a:solidFill>
                <a:srgbClr val="595959"/>
              </a:solidFill>
            </a:endParaRPr>
          </a:p>
          <a:p>
            <a:pPr marL="0" lvl="0" indent="0" algn="l" rtl="0">
              <a:spcBef>
                <a:spcPts val="160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cbe05b7c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acbe05b7c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cbe05b7c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acbe05b7c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0D3C7F"/>
              </a:solidFill>
              <a:latin typeface="Oswald"/>
              <a:ea typeface="Oswald"/>
              <a:cs typeface="Oswald"/>
              <a:sym typeface="Oswa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cbe05b7c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cbe05b7c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0D3C7F"/>
              </a:solidFill>
              <a:latin typeface="Oswald"/>
              <a:ea typeface="Oswald"/>
              <a:cs typeface="Oswald"/>
              <a:sym typeface="Oswa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d41cc8c6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d41cc8c6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4ca54d3d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4ca54d3d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e9c3d103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e9c3d103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e9c3d103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e9c3d103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4fb7fcf1d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4fb7fcf1d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c025389f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c025389f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ec1b010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ec1b010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4fab858ae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4fab858ae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2800" y="1955500"/>
            <a:ext cx="8618400" cy="104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E94190"/>
                </a:solidFill>
                <a:latin typeface="Oswald"/>
                <a:ea typeface="Oswald"/>
                <a:cs typeface="Oswald"/>
                <a:sym typeface="Oswald"/>
              </a:rPr>
              <a:t>Plenty of Fish</a:t>
            </a:r>
            <a:endParaRPr>
              <a:solidFill>
                <a:srgbClr val="E94190"/>
              </a:solidFill>
              <a:latin typeface="Oswald"/>
              <a:ea typeface="Oswald"/>
              <a:cs typeface="Oswald"/>
              <a:sym typeface="Oswald"/>
            </a:endParaRPr>
          </a:p>
        </p:txBody>
      </p:sp>
      <p:sp>
        <p:nvSpPr>
          <p:cNvPr id="55" name="Google Shape;55;p13"/>
          <p:cNvSpPr txBox="1">
            <a:spLocks noGrp="1"/>
          </p:cNvSpPr>
          <p:nvPr>
            <p:ph type="subTitle" idx="1"/>
          </p:nvPr>
        </p:nvSpPr>
        <p:spPr>
          <a:xfrm>
            <a:off x="311700" y="2997100"/>
            <a:ext cx="8520600" cy="6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D3C7F"/>
                </a:solidFill>
                <a:latin typeface="Oswald"/>
                <a:ea typeface="Oswald"/>
                <a:cs typeface="Oswald"/>
                <a:sym typeface="Oswald"/>
              </a:rPr>
              <a:t>Team #1</a:t>
            </a:r>
            <a:endParaRPr>
              <a:solidFill>
                <a:srgbClr val="0D3C7F"/>
              </a:solidFill>
              <a:latin typeface="Oswald"/>
              <a:ea typeface="Oswald"/>
              <a:cs typeface="Oswald"/>
              <a:sym typeface="Oswald"/>
            </a:endParaRPr>
          </a:p>
        </p:txBody>
      </p:sp>
      <p:sp>
        <p:nvSpPr>
          <p:cNvPr id="56" name="Google Shape;56;p13"/>
          <p:cNvSpPr txBox="1"/>
          <p:nvPr/>
        </p:nvSpPr>
        <p:spPr>
          <a:xfrm>
            <a:off x="1587163" y="3552675"/>
            <a:ext cx="59697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06DED4"/>
                </a:solidFill>
                <a:latin typeface="Oswald"/>
                <a:ea typeface="Oswald"/>
                <a:cs typeface="Oswald"/>
                <a:sym typeface="Oswald"/>
              </a:rPr>
              <a:t>Grace Cappiello, Kate Difilippo, Alexandra Godown, Cameron Hnaiti, Owen McCloskey, Martina Rabade, &amp; Jessica Rozo</a:t>
            </a:r>
            <a:endParaRPr sz="1800">
              <a:solidFill>
                <a:srgbClr val="06DED4"/>
              </a:solidFill>
              <a:latin typeface="Oswald"/>
              <a:ea typeface="Oswald"/>
              <a:cs typeface="Oswald"/>
              <a:sym typeface="Oswald"/>
            </a:endParaRPr>
          </a:p>
        </p:txBody>
      </p:sp>
      <p:pic>
        <p:nvPicPr>
          <p:cNvPr id="57" name="Google Shape;57;p13"/>
          <p:cNvPicPr preferRelativeResize="0"/>
          <p:nvPr/>
        </p:nvPicPr>
        <p:blipFill>
          <a:blip r:embed="rId3">
            <a:alphaModFix/>
          </a:blip>
          <a:stretch>
            <a:fillRect/>
          </a:stretch>
        </p:blipFill>
        <p:spPr>
          <a:xfrm>
            <a:off x="3674188" y="296750"/>
            <a:ext cx="1795625" cy="1795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298700"/>
            <a:ext cx="8520600" cy="572700"/>
          </a:xfrm>
          <a:prstGeom prst="rect">
            <a:avLst/>
          </a:prstGeom>
          <a:ln w="28575" cap="flat" cmpd="sng">
            <a:solidFill>
              <a:srgbClr val="E9419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D3C7F"/>
                </a:solidFill>
                <a:latin typeface="Oswald"/>
                <a:ea typeface="Oswald"/>
                <a:cs typeface="Oswald"/>
                <a:sym typeface="Oswald"/>
              </a:rPr>
              <a:t>We are trying to market to this target demographic.</a:t>
            </a:r>
            <a:endParaRPr>
              <a:solidFill>
                <a:srgbClr val="0D3C7F"/>
              </a:solidFill>
              <a:latin typeface="Oswald"/>
              <a:ea typeface="Oswald"/>
              <a:cs typeface="Oswald"/>
              <a:sym typeface="Oswald"/>
            </a:endParaRPr>
          </a:p>
        </p:txBody>
      </p:sp>
      <p:sp>
        <p:nvSpPr>
          <p:cNvPr id="138" name="Google Shape;138;p22"/>
          <p:cNvSpPr txBox="1">
            <a:spLocks noGrp="1"/>
          </p:cNvSpPr>
          <p:nvPr>
            <p:ph type="body" idx="1"/>
          </p:nvPr>
        </p:nvSpPr>
        <p:spPr>
          <a:xfrm>
            <a:off x="311700" y="927325"/>
            <a:ext cx="8520600" cy="3641700"/>
          </a:xfrm>
          <a:prstGeom prst="rect">
            <a:avLst/>
          </a:prstGeom>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D3C7F"/>
              </a:buClr>
              <a:buSzPts val="1400"/>
              <a:buFont typeface="Oswald"/>
              <a:buChar char="●"/>
            </a:pPr>
            <a:r>
              <a:rPr lang="en" sz="1400">
                <a:solidFill>
                  <a:srgbClr val="0D3C7F"/>
                </a:solidFill>
                <a:latin typeface="Oswald"/>
                <a:ea typeface="Oswald"/>
                <a:cs typeface="Oswald"/>
                <a:sym typeface="Oswald"/>
              </a:rPr>
              <a:t>Ages</a:t>
            </a:r>
            <a:r>
              <a:rPr lang="en" sz="1400">
                <a:solidFill>
                  <a:srgbClr val="000000"/>
                </a:solidFill>
                <a:latin typeface="Oswald"/>
                <a:ea typeface="Oswald"/>
                <a:cs typeface="Oswald"/>
                <a:sym typeface="Oswald"/>
              </a:rPr>
              <a:t> </a:t>
            </a:r>
            <a:r>
              <a:rPr lang="en" sz="1400">
                <a:solidFill>
                  <a:srgbClr val="35CDC1"/>
                </a:solidFill>
                <a:latin typeface="Oswald"/>
                <a:ea typeface="Oswald"/>
                <a:cs typeface="Oswald"/>
                <a:sym typeface="Oswald"/>
              </a:rPr>
              <a:t>18-24, regularly</a:t>
            </a:r>
            <a:r>
              <a:rPr lang="en" sz="1400">
                <a:solidFill>
                  <a:srgbClr val="000000"/>
                </a:solidFill>
                <a:latin typeface="Oswald"/>
                <a:ea typeface="Oswald"/>
                <a:cs typeface="Oswald"/>
                <a:sym typeface="Oswald"/>
              </a:rPr>
              <a:t> </a:t>
            </a:r>
            <a:r>
              <a:rPr lang="en" sz="1400">
                <a:solidFill>
                  <a:srgbClr val="0D3C7F"/>
                </a:solidFill>
                <a:latin typeface="Oswald"/>
                <a:ea typeface="Oswald"/>
                <a:cs typeface="Oswald"/>
                <a:sym typeface="Oswald"/>
              </a:rPr>
              <a:t>using dating apps</a:t>
            </a:r>
            <a:endParaRPr sz="1400">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Char char="●"/>
            </a:pPr>
            <a:r>
              <a:rPr lang="en" sz="1400">
                <a:solidFill>
                  <a:srgbClr val="0D3C7F"/>
                </a:solidFill>
                <a:latin typeface="Oswald"/>
                <a:ea typeface="Oswald"/>
                <a:cs typeface="Oswald"/>
                <a:sym typeface="Oswald"/>
              </a:rPr>
              <a:t>People looking for</a:t>
            </a:r>
            <a:r>
              <a:rPr lang="en" sz="1400">
                <a:solidFill>
                  <a:srgbClr val="000000"/>
                </a:solidFill>
                <a:latin typeface="Oswald"/>
                <a:ea typeface="Oswald"/>
                <a:cs typeface="Oswald"/>
                <a:sym typeface="Oswald"/>
              </a:rPr>
              <a:t> </a:t>
            </a:r>
            <a:r>
              <a:rPr lang="en" sz="1400">
                <a:solidFill>
                  <a:srgbClr val="E94190"/>
                </a:solidFill>
                <a:latin typeface="Oswald"/>
                <a:ea typeface="Oswald"/>
                <a:cs typeface="Oswald"/>
                <a:sym typeface="Oswald"/>
              </a:rPr>
              <a:t>casual hookups</a:t>
            </a:r>
            <a:r>
              <a:rPr lang="en" sz="1400">
                <a:solidFill>
                  <a:srgbClr val="35CDC1"/>
                </a:solidFill>
                <a:latin typeface="Oswald"/>
                <a:ea typeface="Oswald"/>
                <a:cs typeface="Oswald"/>
                <a:sym typeface="Oswald"/>
              </a:rPr>
              <a:t> </a:t>
            </a:r>
            <a:endParaRPr sz="1400">
              <a:solidFill>
                <a:srgbClr val="E94190"/>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Char char="●"/>
            </a:pPr>
            <a:r>
              <a:rPr lang="en" sz="1400">
                <a:solidFill>
                  <a:srgbClr val="0D3C7F"/>
                </a:solidFill>
                <a:latin typeface="Oswald"/>
                <a:ea typeface="Oswald"/>
                <a:cs typeface="Oswald"/>
                <a:sym typeface="Oswald"/>
              </a:rPr>
              <a:t>People who want more</a:t>
            </a:r>
            <a:r>
              <a:rPr lang="en" sz="1400">
                <a:solidFill>
                  <a:srgbClr val="000000"/>
                </a:solidFill>
                <a:latin typeface="Oswald"/>
                <a:ea typeface="Oswald"/>
                <a:cs typeface="Oswald"/>
                <a:sym typeface="Oswald"/>
              </a:rPr>
              <a:t> </a:t>
            </a:r>
            <a:r>
              <a:rPr lang="en" sz="1400">
                <a:solidFill>
                  <a:srgbClr val="35CDC1"/>
                </a:solidFill>
                <a:latin typeface="Oswald"/>
                <a:ea typeface="Oswald"/>
                <a:cs typeface="Oswald"/>
                <a:sym typeface="Oswald"/>
              </a:rPr>
              <a:t>security</a:t>
            </a:r>
            <a:r>
              <a:rPr lang="en" sz="1400">
                <a:solidFill>
                  <a:srgbClr val="000000"/>
                </a:solidFill>
                <a:latin typeface="Oswald"/>
                <a:ea typeface="Oswald"/>
                <a:cs typeface="Oswald"/>
                <a:sym typeface="Oswald"/>
              </a:rPr>
              <a:t> </a:t>
            </a:r>
            <a:r>
              <a:rPr lang="en" sz="1400">
                <a:solidFill>
                  <a:srgbClr val="0D3C7F"/>
                </a:solidFill>
                <a:latin typeface="Oswald"/>
                <a:ea typeface="Oswald"/>
                <a:cs typeface="Oswald"/>
                <a:sym typeface="Oswald"/>
              </a:rPr>
              <a:t>in an online dating app</a:t>
            </a:r>
            <a:endParaRPr sz="1400">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Char char="●"/>
            </a:pPr>
            <a:r>
              <a:rPr lang="en" sz="1400">
                <a:solidFill>
                  <a:srgbClr val="0D3C7F"/>
                </a:solidFill>
                <a:latin typeface="Oswald"/>
                <a:ea typeface="Oswald"/>
                <a:cs typeface="Oswald"/>
                <a:sym typeface="Oswald"/>
              </a:rPr>
              <a:t>People desiring</a:t>
            </a:r>
            <a:r>
              <a:rPr lang="en" sz="1400">
                <a:solidFill>
                  <a:srgbClr val="000000"/>
                </a:solidFill>
                <a:latin typeface="Oswald"/>
                <a:ea typeface="Oswald"/>
                <a:cs typeface="Oswald"/>
                <a:sym typeface="Oswald"/>
              </a:rPr>
              <a:t> </a:t>
            </a:r>
            <a:r>
              <a:rPr lang="en" sz="1400">
                <a:solidFill>
                  <a:srgbClr val="E94190"/>
                </a:solidFill>
                <a:latin typeface="Oswald"/>
                <a:ea typeface="Oswald"/>
                <a:cs typeface="Oswald"/>
                <a:sym typeface="Oswald"/>
              </a:rPr>
              <a:t>inclusivity</a:t>
            </a:r>
            <a:r>
              <a:rPr lang="en" sz="1400">
                <a:solidFill>
                  <a:srgbClr val="000000"/>
                </a:solidFill>
                <a:latin typeface="Oswald"/>
                <a:ea typeface="Oswald"/>
                <a:cs typeface="Oswald"/>
                <a:sym typeface="Oswald"/>
              </a:rPr>
              <a:t> </a:t>
            </a:r>
            <a:r>
              <a:rPr lang="en" sz="1400">
                <a:solidFill>
                  <a:srgbClr val="0D3C7F"/>
                </a:solidFill>
                <a:latin typeface="Oswald"/>
                <a:ea typeface="Oswald"/>
                <a:cs typeface="Oswald"/>
                <a:sym typeface="Oswald"/>
              </a:rPr>
              <a:t>in the dating scene in relation to self expression/identification (race, sexual orientation)</a:t>
            </a:r>
            <a:endParaRPr>
              <a:solidFill>
                <a:srgbClr val="0D3C7F"/>
              </a:solidFill>
              <a:latin typeface="Oswald"/>
              <a:ea typeface="Oswald"/>
              <a:cs typeface="Oswald"/>
              <a:sym typeface="Oswald"/>
            </a:endParaRPr>
          </a:p>
          <a:p>
            <a:pPr marL="0" lvl="0" indent="0" algn="l" rtl="0">
              <a:lnSpc>
                <a:spcPct val="115000"/>
              </a:lnSpc>
              <a:spcBef>
                <a:spcPts val="1600"/>
              </a:spcBef>
              <a:spcAft>
                <a:spcPts val="0"/>
              </a:spcAft>
              <a:buNone/>
            </a:pPr>
            <a:r>
              <a:rPr lang="en" sz="1700" u="sng">
                <a:solidFill>
                  <a:srgbClr val="0D3C7F"/>
                </a:solidFill>
                <a:latin typeface="Oswald"/>
                <a:ea typeface="Oswald"/>
                <a:cs typeface="Oswald"/>
                <a:sym typeface="Oswald"/>
              </a:rPr>
              <a:t>Key Insight about the Target</a:t>
            </a:r>
            <a:endParaRPr sz="1700">
              <a:solidFill>
                <a:srgbClr val="0D3C7F"/>
              </a:solidFill>
              <a:latin typeface="Oswald"/>
              <a:ea typeface="Oswald"/>
              <a:cs typeface="Oswald"/>
              <a:sym typeface="Oswald"/>
            </a:endParaRPr>
          </a:p>
          <a:p>
            <a:pPr marL="457200" lvl="0" indent="-317500" algn="l" rtl="0">
              <a:lnSpc>
                <a:spcPct val="115000"/>
              </a:lnSpc>
              <a:spcBef>
                <a:spcPts val="1000"/>
              </a:spcBef>
              <a:spcAft>
                <a:spcPts val="0"/>
              </a:spcAft>
              <a:buClr>
                <a:srgbClr val="0D3C7F"/>
              </a:buClr>
              <a:buSzPts val="1400"/>
              <a:buFont typeface="Oswald"/>
              <a:buChar char="●"/>
            </a:pPr>
            <a:r>
              <a:rPr lang="en" sz="1400">
                <a:solidFill>
                  <a:srgbClr val="0D3C7F"/>
                </a:solidFill>
                <a:latin typeface="Oswald"/>
                <a:ea typeface="Oswald"/>
                <a:cs typeface="Oswald"/>
                <a:sym typeface="Oswald"/>
              </a:rPr>
              <a:t>64% of 18 to 24 year-olds say that dating websites and apps allow them to be more </a:t>
            </a:r>
            <a:r>
              <a:rPr lang="en" sz="1400">
                <a:solidFill>
                  <a:srgbClr val="35CDC1"/>
                </a:solidFill>
                <a:latin typeface="Oswald"/>
                <a:ea typeface="Oswald"/>
                <a:cs typeface="Oswald"/>
                <a:sym typeface="Oswald"/>
              </a:rPr>
              <a:t>diverse</a:t>
            </a:r>
            <a:r>
              <a:rPr lang="en" sz="1400">
                <a:solidFill>
                  <a:srgbClr val="0D3C7F"/>
                </a:solidFill>
                <a:latin typeface="Oswald"/>
                <a:ea typeface="Oswald"/>
                <a:cs typeface="Oswald"/>
                <a:sym typeface="Oswald"/>
              </a:rPr>
              <a:t> in who they date. </a:t>
            </a:r>
            <a:endParaRPr sz="1400">
              <a:solidFill>
                <a:srgbClr val="0D3C7F"/>
              </a:solidFill>
              <a:highlight>
                <a:srgbClr val="00FF00"/>
              </a:highlight>
              <a:latin typeface="Oswald"/>
              <a:ea typeface="Oswald"/>
              <a:cs typeface="Oswald"/>
              <a:sym typeface="Oswald"/>
            </a:endParaRPr>
          </a:p>
          <a:p>
            <a:pPr marL="457200" lvl="0" indent="-317500" algn="l" rtl="0">
              <a:lnSpc>
                <a:spcPct val="115000"/>
              </a:lnSpc>
              <a:spcBef>
                <a:spcPts val="0"/>
              </a:spcBef>
              <a:spcAft>
                <a:spcPts val="0"/>
              </a:spcAft>
              <a:buClr>
                <a:srgbClr val="0D3C7F"/>
              </a:buClr>
              <a:buSzPts val="1400"/>
              <a:buFont typeface="Oswald"/>
              <a:buChar char="●"/>
            </a:pPr>
            <a:r>
              <a:rPr lang="en" sz="1400">
                <a:solidFill>
                  <a:srgbClr val="0D3C7F"/>
                </a:solidFill>
                <a:latin typeface="Oswald"/>
                <a:ea typeface="Oswald"/>
                <a:cs typeface="Oswald"/>
                <a:sym typeface="Oswald"/>
              </a:rPr>
              <a:t>41% of 18 to 24 year-olds learn about dating apps through online video sites, over 57% more than 25 to 34 year-olds. </a:t>
            </a:r>
            <a:endParaRPr sz="1400">
              <a:solidFill>
                <a:srgbClr val="0D3C7F"/>
              </a:solidFill>
              <a:latin typeface="Oswald"/>
              <a:ea typeface="Oswald"/>
              <a:cs typeface="Oswald"/>
              <a:sym typeface="Oswald"/>
            </a:endParaRPr>
          </a:p>
          <a:p>
            <a:pPr marL="457200" lvl="0" indent="-317500" algn="l" rtl="0">
              <a:lnSpc>
                <a:spcPct val="115000"/>
              </a:lnSpc>
              <a:spcBef>
                <a:spcPts val="0"/>
              </a:spcBef>
              <a:spcAft>
                <a:spcPts val="0"/>
              </a:spcAft>
              <a:buClr>
                <a:srgbClr val="0D3C7F"/>
              </a:buClr>
              <a:buSzPts val="1400"/>
              <a:buFont typeface="Calibri"/>
              <a:buChar char="●"/>
            </a:pPr>
            <a:r>
              <a:rPr lang="en" sz="1400">
                <a:solidFill>
                  <a:srgbClr val="0D3C7F"/>
                </a:solidFill>
                <a:latin typeface="Oswald"/>
                <a:ea typeface="Oswald"/>
                <a:cs typeface="Oswald"/>
                <a:sym typeface="Oswald"/>
              </a:rPr>
              <a:t>69% of dating app users are </a:t>
            </a:r>
            <a:r>
              <a:rPr lang="en" sz="1400">
                <a:solidFill>
                  <a:srgbClr val="35CDC1"/>
                </a:solidFill>
                <a:latin typeface="Oswald"/>
                <a:ea typeface="Oswald"/>
                <a:cs typeface="Oswald"/>
                <a:sym typeface="Oswald"/>
              </a:rPr>
              <a:t>male</a:t>
            </a:r>
            <a:r>
              <a:rPr lang="en" sz="1400">
                <a:solidFill>
                  <a:srgbClr val="0D3C7F"/>
                </a:solidFill>
                <a:latin typeface="Oswald"/>
                <a:ea typeface="Oswald"/>
                <a:cs typeface="Oswald"/>
                <a:sym typeface="Oswald"/>
              </a:rPr>
              <a:t> </a:t>
            </a:r>
            <a:endParaRPr sz="1400">
              <a:solidFill>
                <a:srgbClr val="0D3C7F"/>
              </a:solidFill>
              <a:latin typeface="Oswald"/>
              <a:ea typeface="Oswald"/>
              <a:cs typeface="Oswald"/>
              <a:sym typeface="Oswald"/>
            </a:endParaRPr>
          </a:p>
          <a:p>
            <a:pPr marL="457200" lvl="0" indent="-317500" algn="l" rtl="0">
              <a:lnSpc>
                <a:spcPct val="115000"/>
              </a:lnSpc>
              <a:spcBef>
                <a:spcPts val="0"/>
              </a:spcBef>
              <a:spcAft>
                <a:spcPts val="0"/>
              </a:spcAft>
              <a:buClr>
                <a:srgbClr val="0D3C7F"/>
              </a:buClr>
              <a:buSzPts val="1400"/>
              <a:buFont typeface="Oswald"/>
              <a:buChar char="●"/>
            </a:pPr>
            <a:r>
              <a:rPr lang="en" sz="1400">
                <a:solidFill>
                  <a:srgbClr val="0D3C7F"/>
                </a:solidFill>
                <a:latin typeface="Oswald"/>
                <a:ea typeface="Oswald"/>
                <a:cs typeface="Oswald"/>
                <a:sym typeface="Oswald"/>
              </a:rPr>
              <a:t>37% of people in the U.S. have used a dating app in the last 6 months</a:t>
            </a:r>
            <a:endParaRPr sz="1400">
              <a:solidFill>
                <a:srgbClr val="0D3C7F"/>
              </a:solidFill>
              <a:latin typeface="Oswald"/>
              <a:ea typeface="Oswald"/>
              <a:cs typeface="Oswald"/>
              <a:sym typeface="Oswald"/>
            </a:endParaRPr>
          </a:p>
          <a:p>
            <a:pPr marL="457200" lvl="0" indent="-317500" algn="l" rtl="0">
              <a:lnSpc>
                <a:spcPct val="115000"/>
              </a:lnSpc>
              <a:spcBef>
                <a:spcPts val="0"/>
              </a:spcBef>
              <a:spcAft>
                <a:spcPts val="0"/>
              </a:spcAft>
              <a:buClr>
                <a:srgbClr val="0D3C7F"/>
              </a:buClr>
              <a:buSzPts val="1400"/>
              <a:buFont typeface="Oswald"/>
              <a:buChar char="●"/>
            </a:pPr>
            <a:r>
              <a:rPr lang="en" sz="1400">
                <a:solidFill>
                  <a:srgbClr val="0D3C7F"/>
                </a:solidFill>
                <a:latin typeface="Oswald"/>
                <a:ea typeface="Oswald"/>
                <a:cs typeface="Oswald"/>
                <a:sym typeface="Oswald"/>
              </a:rPr>
              <a:t>11% of dating app users have deleted a dating app because they felt </a:t>
            </a:r>
            <a:r>
              <a:rPr lang="en" sz="1400">
                <a:solidFill>
                  <a:srgbClr val="35CDC1"/>
                </a:solidFill>
                <a:latin typeface="Oswald"/>
                <a:ea typeface="Oswald"/>
                <a:cs typeface="Oswald"/>
                <a:sym typeface="Oswald"/>
              </a:rPr>
              <a:t>unsafe</a:t>
            </a:r>
            <a:r>
              <a:rPr lang="en" sz="1400">
                <a:solidFill>
                  <a:srgbClr val="0D3C7F"/>
                </a:solidFill>
                <a:latin typeface="Oswald"/>
                <a:ea typeface="Oswald"/>
                <a:cs typeface="Oswald"/>
                <a:sym typeface="Oswald"/>
              </a:rPr>
              <a:t> using the platform</a:t>
            </a:r>
            <a:endParaRPr sz="1400">
              <a:solidFill>
                <a:srgbClr val="0D3C7F"/>
              </a:solidFill>
              <a:latin typeface="Oswald"/>
              <a:ea typeface="Oswald"/>
              <a:cs typeface="Oswald"/>
              <a:sym typeface="Oswald"/>
            </a:endParaRPr>
          </a:p>
          <a:p>
            <a:pPr marL="0" lvl="0" indent="0" algn="l" rtl="0">
              <a:lnSpc>
                <a:spcPct val="115000"/>
              </a:lnSpc>
              <a:spcBef>
                <a:spcPts val="1000"/>
              </a:spcBef>
              <a:spcAft>
                <a:spcPts val="1000"/>
              </a:spcAft>
              <a:buNone/>
            </a:pPr>
            <a:endParaRPr sz="1100">
              <a:solidFill>
                <a:srgbClr val="0D3C7F"/>
              </a:solidFill>
              <a:latin typeface="Oswald"/>
              <a:ea typeface="Oswald"/>
              <a:cs typeface="Oswald"/>
              <a:sym typeface="Oswald"/>
            </a:endParaRPr>
          </a:p>
        </p:txBody>
      </p:sp>
      <p:pic>
        <p:nvPicPr>
          <p:cNvPr id="139" name="Google Shape;139;p22"/>
          <p:cNvPicPr preferRelativeResize="0"/>
          <p:nvPr/>
        </p:nvPicPr>
        <p:blipFill>
          <a:blip r:embed="rId3">
            <a:alphaModFix/>
          </a:blip>
          <a:stretch>
            <a:fillRect/>
          </a:stretch>
        </p:blipFill>
        <p:spPr>
          <a:xfrm>
            <a:off x="0" y="4196675"/>
            <a:ext cx="946825" cy="946825"/>
          </a:xfrm>
          <a:prstGeom prst="rect">
            <a:avLst/>
          </a:prstGeom>
          <a:noFill/>
          <a:ln>
            <a:noFill/>
          </a:ln>
        </p:spPr>
      </p:pic>
      <p:sp>
        <p:nvSpPr>
          <p:cNvPr id="140" name="Google Shape;140;p22"/>
          <p:cNvSpPr txBox="1"/>
          <p:nvPr/>
        </p:nvSpPr>
        <p:spPr>
          <a:xfrm>
            <a:off x="7888950" y="4663225"/>
            <a:ext cx="786300" cy="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D3C7F"/>
                </a:solidFill>
                <a:latin typeface="Oswald"/>
                <a:ea typeface="Oswald"/>
                <a:cs typeface="Oswald"/>
                <a:sym typeface="Oswald"/>
              </a:rPr>
              <a:t>Lexie </a:t>
            </a:r>
            <a:endParaRPr dirty="0">
              <a:latin typeface="Oswald"/>
              <a:ea typeface="Oswald"/>
              <a:cs typeface="Oswald"/>
              <a:sym typeface="Oswald"/>
            </a:endParaRPr>
          </a:p>
        </p:txBody>
      </p:sp>
      <p:sp>
        <p:nvSpPr>
          <p:cNvPr id="141" name="Google Shape;14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1058550" y="49175"/>
            <a:ext cx="7026900" cy="914400"/>
          </a:xfrm>
          <a:prstGeom prst="rect">
            <a:avLst/>
          </a:prstGeom>
          <a:ln w="28575" cap="flat" cmpd="sng">
            <a:solidFill>
              <a:srgbClr val="35CDC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94190"/>
                </a:solidFill>
                <a:latin typeface="Oswald"/>
                <a:ea typeface="Oswald"/>
                <a:cs typeface="Oswald"/>
                <a:sym typeface="Oswald"/>
              </a:rPr>
              <a:t>We have developed a creative strategy brief according to our secondary research. </a:t>
            </a:r>
            <a:endParaRPr>
              <a:solidFill>
                <a:srgbClr val="E94190"/>
              </a:solidFill>
              <a:latin typeface="Oswald"/>
              <a:ea typeface="Oswald"/>
              <a:cs typeface="Oswald"/>
              <a:sym typeface="Oswald"/>
            </a:endParaRPr>
          </a:p>
        </p:txBody>
      </p:sp>
      <p:sp>
        <p:nvSpPr>
          <p:cNvPr id="147" name="Google Shape;147;p23"/>
          <p:cNvSpPr txBox="1">
            <a:spLocks noGrp="1"/>
          </p:cNvSpPr>
          <p:nvPr>
            <p:ph type="body" idx="1"/>
          </p:nvPr>
        </p:nvSpPr>
        <p:spPr>
          <a:xfrm>
            <a:off x="311700" y="963575"/>
            <a:ext cx="8520600" cy="4002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u="sng" dirty="0">
                <a:solidFill>
                  <a:srgbClr val="E94190"/>
                </a:solidFill>
                <a:latin typeface="Oswald"/>
                <a:ea typeface="Oswald"/>
                <a:cs typeface="Oswald"/>
                <a:sym typeface="Oswald"/>
              </a:rPr>
              <a:t>Target Problem</a:t>
            </a:r>
            <a:endParaRPr sz="1300" dirty="0">
              <a:solidFill>
                <a:srgbClr val="0D3C7F"/>
              </a:solidFill>
              <a:latin typeface="Oswald"/>
              <a:ea typeface="Oswald"/>
              <a:cs typeface="Oswald"/>
              <a:sym typeface="Oswald"/>
            </a:endParaRPr>
          </a:p>
          <a:p>
            <a:pPr marL="457200" lvl="0" indent="-311150" algn="l" rtl="0">
              <a:lnSpc>
                <a:spcPct val="100000"/>
              </a:lnSpc>
              <a:spcBef>
                <a:spcPts val="1000"/>
              </a:spcBef>
              <a:spcAft>
                <a:spcPts val="0"/>
              </a:spcAft>
              <a:buClr>
                <a:srgbClr val="0D3C7F"/>
              </a:buClr>
              <a:buSzPts val="1300"/>
              <a:buFont typeface="Oswald"/>
              <a:buChar char="●"/>
            </a:pPr>
            <a:r>
              <a:rPr lang="en" sz="1300" dirty="0">
                <a:solidFill>
                  <a:srgbClr val="0D3C7F"/>
                </a:solidFill>
                <a:latin typeface="Oswald"/>
                <a:ea typeface="Oswald"/>
                <a:cs typeface="Oswald"/>
                <a:sym typeface="Oswald"/>
              </a:rPr>
              <a:t>Dating apps are not up to par with </a:t>
            </a:r>
            <a:r>
              <a:rPr lang="en" sz="1300" dirty="0">
                <a:solidFill>
                  <a:srgbClr val="35CDC1"/>
                </a:solidFill>
                <a:latin typeface="Oswald"/>
                <a:ea typeface="Oswald"/>
                <a:cs typeface="Oswald"/>
                <a:sym typeface="Oswald"/>
              </a:rPr>
              <a:t>security and user identities.</a:t>
            </a:r>
            <a:r>
              <a:rPr lang="en" sz="1300" dirty="0">
                <a:solidFill>
                  <a:srgbClr val="0D3C7F"/>
                </a:solidFill>
                <a:latin typeface="Oswald"/>
                <a:ea typeface="Oswald"/>
                <a:cs typeface="Oswald"/>
                <a:sym typeface="Oswald"/>
              </a:rPr>
              <a:t> Users are concerned about the lack of safety and security on dating apps.</a:t>
            </a:r>
            <a:endParaRPr sz="1300" dirty="0">
              <a:solidFill>
                <a:srgbClr val="0D3C7F"/>
              </a:solidFill>
              <a:latin typeface="Oswald"/>
              <a:ea typeface="Oswald"/>
              <a:cs typeface="Oswald"/>
              <a:sym typeface="Oswald"/>
            </a:endParaRPr>
          </a:p>
          <a:p>
            <a:pPr marL="0" lvl="0" indent="0" algn="l" rtl="0">
              <a:lnSpc>
                <a:spcPct val="100000"/>
              </a:lnSpc>
              <a:spcBef>
                <a:spcPts val="1000"/>
              </a:spcBef>
              <a:spcAft>
                <a:spcPts val="0"/>
              </a:spcAft>
              <a:buNone/>
            </a:pPr>
            <a:r>
              <a:rPr lang="en" sz="1500" u="sng" dirty="0">
                <a:solidFill>
                  <a:srgbClr val="E94190"/>
                </a:solidFill>
                <a:latin typeface="Oswald"/>
                <a:ea typeface="Oswald"/>
                <a:cs typeface="Oswald"/>
                <a:sym typeface="Oswald"/>
              </a:rPr>
              <a:t>Key Competition</a:t>
            </a:r>
            <a:endParaRPr sz="1500" u="sng" dirty="0">
              <a:solidFill>
                <a:srgbClr val="E94190"/>
              </a:solidFill>
              <a:latin typeface="Oswald"/>
              <a:ea typeface="Oswald"/>
              <a:cs typeface="Oswald"/>
              <a:sym typeface="Oswald"/>
            </a:endParaRPr>
          </a:p>
          <a:p>
            <a:pPr marL="457200" lvl="0" indent="-311150" algn="l" rtl="0">
              <a:lnSpc>
                <a:spcPct val="100000"/>
              </a:lnSpc>
              <a:spcBef>
                <a:spcPts val="1000"/>
              </a:spcBef>
              <a:spcAft>
                <a:spcPts val="0"/>
              </a:spcAft>
              <a:buClr>
                <a:srgbClr val="0D3C7F"/>
              </a:buClr>
              <a:buSzPts val="1300"/>
              <a:buFont typeface="Oswald"/>
              <a:buChar char="●"/>
            </a:pPr>
            <a:r>
              <a:rPr lang="en" sz="1300" dirty="0">
                <a:solidFill>
                  <a:srgbClr val="0D3C7F"/>
                </a:solidFill>
                <a:latin typeface="Oswald"/>
                <a:ea typeface="Oswald"/>
                <a:cs typeface="Oswald"/>
                <a:sym typeface="Oswald"/>
              </a:rPr>
              <a:t>POF key competitors include: </a:t>
            </a:r>
            <a:r>
              <a:rPr lang="en" sz="1300" dirty="0">
                <a:solidFill>
                  <a:srgbClr val="35CDC1"/>
                </a:solidFill>
                <a:latin typeface="Oswald"/>
                <a:ea typeface="Oswald"/>
                <a:cs typeface="Oswald"/>
                <a:sym typeface="Oswald"/>
              </a:rPr>
              <a:t>Tinder, Bumble, Hinge, Grindr</a:t>
            </a:r>
            <a:endParaRPr sz="1300" dirty="0">
              <a:solidFill>
                <a:srgbClr val="35CDC1"/>
              </a:solidFill>
              <a:latin typeface="Oswald"/>
              <a:ea typeface="Oswald"/>
              <a:cs typeface="Oswald"/>
              <a:sym typeface="Oswald"/>
            </a:endParaRPr>
          </a:p>
          <a:p>
            <a:pPr marL="914400" lvl="1" indent="-311150" algn="l" rtl="0">
              <a:lnSpc>
                <a:spcPct val="100000"/>
              </a:lnSpc>
              <a:spcBef>
                <a:spcPts val="0"/>
              </a:spcBef>
              <a:spcAft>
                <a:spcPts val="0"/>
              </a:spcAft>
              <a:buClr>
                <a:srgbClr val="0D3C7F"/>
              </a:buClr>
              <a:buSzPts val="1300"/>
              <a:buFont typeface="Oswald"/>
              <a:buChar char="○"/>
            </a:pPr>
            <a:r>
              <a:rPr lang="en" sz="1300" dirty="0">
                <a:solidFill>
                  <a:srgbClr val="0D3C7F"/>
                </a:solidFill>
                <a:latin typeface="Oswald"/>
                <a:ea typeface="Oswald"/>
                <a:cs typeface="Oswald"/>
                <a:sym typeface="Oswald"/>
              </a:rPr>
              <a:t>Based on survey results, Tinder is most popular followed by Hinge</a:t>
            </a:r>
            <a:endParaRPr sz="1300" dirty="0">
              <a:solidFill>
                <a:srgbClr val="35CDC1"/>
              </a:solidFill>
              <a:highlight>
                <a:srgbClr val="FFFFFF"/>
              </a:highlight>
              <a:latin typeface="Oswald"/>
              <a:ea typeface="Oswald"/>
              <a:cs typeface="Oswald"/>
              <a:sym typeface="Oswald"/>
            </a:endParaRPr>
          </a:p>
          <a:p>
            <a:pPr marL="0" lvl="0" indent="0" algn="l" rtl="0">
              <a:lnSpc>
                <a:spcPct val="100000"/>
              </a:lnSpc>
              <a:spcBef>
                <a:spcPts val="1000"/>
              </a:spcBef>
              <a:spcAft>
                <a:spcPts val="0"/>
              </a:spcAft>
              <a:buNone/>
            </a:pPr>
            <a:r>
              <a:rPr lang="en" sz="1500" u="sng" dirty="0">
                <a:solidFill>
                  <a:srgbClr val="E94190"/>
                </a:solidFill>
                <a:latin typeface="Oswald"/>
                <a:ea typeface="Oswald"/>
                <a:cs typeface="Oswald"/>
                <a:sym typeface="Oswald"/>
              </a:rPr>
              <a:t>Positioning Statement</a:t>
            </a:r>
            <a:endParaRPr sz="1500" dirty="0">
              <a:solidFill>
                <a:srgbClr val="E94190"/>
              </a:solidFill>
              <a:latin typeface="Oswald"/>
              <a:ea typeface="Oswald"/>
              <a:cs typeface="Oswald"/>
              <a:sym typeface="Oswald"/>
            </a:endParaRPr>
          </a:p>
          <a:p>
            <a:pPr marL="457200" lvl="0" indent="-311150" algn="l" rtl="0">
              <a:lnSpc>
                <a:spcPct val="100000"/>
              </a:lnSpc>
              <a:spcBef>
                <a:spcPts val="1000"/>
              </a:spcBef>
              <a:spcAft>
                <a:spcPts val="0"/>
              </a:spcAft>
              <a:buClr>
                <a:srgbClr val="0D3C7F"/>
              </a:buClr>
              <a:buSzPts val="1300"/>
              <a:buFont typeface="Oswald"/>
              <a:buChar char="●"/>
            </a:pPr>
            <a:r>
              <a:rPr lang="en" sz="1300" dirty="0">
                <a:solidFill>
                  <a:srgbClr val="0D3C7F"/>
                </a:solidFill>
                <a:latin typeface="Oswald"/>
                <a:ea typeface="Oswald"/>
                <a:cs typeface="Oswald"/>
                <a:sym typeface="Oswald"/>
              </a:rPr>
              <a:t>For people fishing for a temporary or lasting connection in a </a:t>
            </a:r>
            <a:r>
              <a:rPr lang="en" sz="1300" dirty="0">
                <a:solidFill>
                  <a:srgbClr val="35CDC1"/>
                </a:solidFill>
                <a:latin typeface="Oswald"/>
                <a:ea typeface="Oswald"/>
                <a:cs typeface="Oswald"/>
                <a:sym typeface="Oswald"/>
              </a:rPr>
              <a:t>fun, engaging,  trustworthy</a:t>
            </a:r>
            <a:r>
              <a:rPr lang="en" sz="1300" dirty="0">
                <a:solidFill>
                  <a:srgbClr val="0D3C7F"/>
                </a:solidFill>
                <a:latin typeface="Oswald"/>
                <a:ea typeface="Oswald"/>
                <a:cs typeface="Oswald"/>
                <a:sym typeface="Oswald"/>
              </a:rPr>
              <a:t>, </a:t>
            </a:r>
            <a:r>
              <a:rPr lang="en" sz="1300" b="1" dirty="0">
                <a:solidFill>
                  <a:srgbClr val="06DED4"/>
                </a:solidFill>
                <a:latin typeface="Oswald"/>
                <a:ea typeface="Oswald"/>
                <a:cs typeface="Oswald"/>
                <a:sym typeface="Oswald"/>
              </a:rPr>
              <a:t>and SAFE</a:t>
            </a:r>
            <a:r>
              <a:rPr lang="en" sz="1300" dirty="0">
                <a:solidFill>
                  <a:srgbClr val="0D3C7F"/>
                </a:solidFill>
                <a:latin typeface="Oswald"/>
                <a:ea typeface="Oswald"/>
                <a:cs typeface="Oswald"/>
                <a:sym typeface="Oswald"/>
              </a:rPr>
              <a:t> manner</a:t>
            </a:r>
            <a:endParaRPr sz="1300" dirty="0">
              <a:solidFill>
                <a:srgbClr val="0D3C7F"/>
              </a:solidFill>
              <a:latin typeface="Oswald"/>
              <a:ea typeface="Oswald"/>
              <a:cs typeface="Oswald"/>
              <a:sym typeface="Oswald"/>
            </a:endParaRPr>
          </a:p>
          <a:p>
            <a:pPr marL="0" lvl="0" indent="457200" algn="l" rtl="0">
              <a:lnSpc>
                <a:spcPct val="100000"/>
              </a:lnSpc>
              <a:spcBef>
                <a:spcPts val="1000"/>
              </a:spcBef>
              <a:spcAft>
                <a:spcPts val="0"/>
              </a:spcAft>
              <a:buNone/>
            </a:pPr>
            <a:r>
              <a:rPr lang="en" sz="1600" u="sng" dirty="0">
                <a:solidFill>
                  <a:srgbClr val="E94190"/>
                </a:solidFill>
                <a:latin typeface="Oswald"/>
                <a:ea typeface="Oswald"/>
                <a:cs typeface="Oswald"/>
                <a:sym typeface="Oswald"/>
              </a:rPr>
              <a:t>Brand Advantages</a:t>
            </a:r>
            <a:endParaRPr sz="1600" dirty="0">
              <a:solidFill>
                <a:srgbClr val="E94190"/>
              </a:solidFill>
              <a:latin typeface="Oswald"/>
              <a:ea typeface="Oswald"/>
              <a:cs typeface="Oswald"/>
              <a:sym typeface="Oswald"/>
            </a:endParaRPr>
          </a:p>
          <a:p>
            <a:pPr marL="914400" lvl="0" indent="-317500" algn="l" rtl="0">
              <a:lnSpc>
                <a:spcPct val="100000"/>
              </a:lnSpc>
              <a:spcBef>
                <a:spcPts val="1000"/>
              </a:spcBef>
              <a:spcAft>
                <a:spcPts val="0"/>
              </a:spcAft>
              <a:buClr>
                <a:srgbClr val="0D3C7F"/>
              </a:buClr>
              <a:buSzPts val="1400"/>
              <a:buFont typeface="Oswald"/>
              <a:buChar char="●"/>
            </a:pPr>
            <a:r>
              <a:rPr lang="en" sz="1400" dirty="0">
                <a:solidFill>
                  <a:srgbClr val="0D3C7F"/>
                </a:solidFill>
                <a:latin typeface="Oswald"/>
                <a:ea typeface="Oswald"/>
                <a:cs typeface="Oswald"/>
                <a:sym typeface="Oswald"/>
              </a:rPr>
              <a:t>POF should leverage its </a:t>
            </a:r>
            <a:r>
              <a:rPr lang="en" sz="1400" dirty="0">
                <a:solidFill>
                  <a:srgbClr val="35CDC1"/>
                </a:solidFill>
                <a:latin typeface="Oswald"/>
                <a:ea typeface="Oswald"/>
                <a:cs typeface="Oswald"/>
                <a:sym typeface="Oswald"/>
              </a:rPr>
              <a:t>creative name</a:t>
            </a:r>
            <a:r>
              <a:rPr lang="en" sz="1400" dirty="0">
                <a:solidFill>
                  <a:srgbClr val="0D3C7F"/>
                </a:solidFill>
                <a:latin typeface="Oswald"/>
                <a:ea typeface="Oswald"/>
                <a:cs typeface="Oswald"/>
                <a:sym typeface="Oswald"/>
              </a:rPr>
              <a:t> </a:t>
            </a:r>
            <a:endParaRPr sz="1400" dirty="0">
              <a:solidFill>
                <a:srgbClr val="0D3C7F"/>
              </a:solidFill>
              <a:latin typeface="Oswald"/>
              <a:ea typeface="Oswald"/>
              <a:cs typeface="Oswald"/>
              <a:sym typeface="Oswald"/>
            </a:endParaRPr>
          </a:p>
          <a:p>
            <a:pPr marL="914400" lvl="0" indent="-317500" algn="l" rtl="0">
              <a:lnSpc>
                <a:spcPct val="100000"/>
              </a:lnSpc>
              <a:spcBef>
                <a:spcPts val="0"/>
              </a:spcBef>
              <a:spcAft>
                <a:spcPts val="0"/>
              </a:spcAft>
              <a:buClr>
                <a:srgbClr val="0D3C7F"/>
              </a:buClr>
              <a:buSzPts val="1400"/>
              <a:buFont typeface="Oswald"/>
              <a:buChar char="●"/>
            </a:pPr>
            <a:r>
              <a:rPr lang="en" sz="1400" dirty="0">
                <a:solidFill>
                  <a:srgbClr val="0D3C7F"/>
                </a:solidFill>
                <a:latin typeface="Oswald"/>
                <a:ea typeface="Oswald"/>
                <a:cs typeface="Oswald"/>
                <a:sym typeface="Oswald"/>
              </a:rPr>
              <a:t>Big </a:t>
            </a:r>
            <a:r>
              <a:rPr lang="en" sz="1400" dirty="0">
                <a:solidFill>
                  <a:srgbClr val="35CDC1"/>
                </a:solidFill>
                <a:latin typeface="Oswald"/>
                <a:ea typeface="Oswald"/>
                <a:cs typeface="Oswald"/>
                <a:sym typeface="Oswald"/>
              </a:rPr>
              <a:t>international</a:t>
            </a:r>
            <a:r>
              <a:rPr lang="en" sz="1400" dirty="0">
                <a:solidFill>
                  <a:srgbClr val="0D3C7F"/>
                </a:solidFill>
                <a:latin typeface="Oswald"/>
                <a:ea typeface="Oswald"/>
                <a:cs typeface="Oswald"/>
                <a:sym typeface="Oswald"/>
              </a:rPr>
              <a:t> presence</a:t>
            </a:r>
            <a:endParaRPr sz="1400" dirty="0">
              <a:solidFill>
                <a:srgbClr val="0D3C7F"/>
              </a:solidFill>
              <a:latin typeface="Oswald"/>
              <a:ea typeface="Oswald"/>
              <a:cs typeface="Oswald"/>
              <a:sym typeface="Oswald"/>
            </a:endParaRPr>
          </a:p>
          <a:p>
            <a:pPr marL="914400" lvl="0" indent="-317500" algn="l" rtl="0">
              <a:lnSpc>
                <a:spcPct val="100000"/>
              </a:lnSpc>
              <a:spcBef>
                <a:spcPts val="0"/>
              </a:spcBef>
              <a:spcAft>
                <a:spcPts val="0"/>
              </a:spcAft>
              <a:buClr>
                <a:srgbClr val="0D3C7F"/>
              </a:buClr>
              <a:buSzPts val="1400"/>
              <a:buFont typeface="Oswald"/>
              <a:buChar char="●"/>
            </a:pPr>
            <a:r>
              <a:rPr lang="en" sz="1400" dirty="0">
                <a:solidFill>
                  <a:srgbClr val="0D3C7F"/>
                </a:solidFill>
                <a:latin typeface="Oswald"/>
                <a:ea typeface="Oswald"/>
                <a:cs typeface="Oswald"/>
                <a:sym typeface="Oswald"/>
              </a:rPr>
              <a:t>Lifestyle blog for self-development</a:t>
            </a:r>
            <a:endParaRPr sz="1400" dirty="0">
              <a:solidFill>
                <a:srgbClr val="0D3C7F"/>
              </a:solidFill>
              <a:latin typeface="Oswald"/>
              <a:ea typeface="Oswald"/>
              <a:cs typeface="Oswald"/>
              <a:sym typeface="Oswald"/>
            </a:endParaRPr>
          </a:p>
          <a:p>
            <a:pPr marL="914400" lvl="0" indent="-317500" algn="l" rtl="0">
              <a:lnSpc>
                <a:spcPct val="100000"/>
              </a:lnSpc>
              <a:spcBef>
                <a:spcPts val="0"/>
              </a:spcBef>
              <a:spcAft>
                <a:spcPts val="0"/>
              </a:spcAft>
              <a:buClr>
                <a:srgbClr val="0D3C7F"/>
              </a:buClr>
              <a:buSzPts val="1400"/>
              <a:buFont typeface="Oswald"/>
              <a:buChar char="●"/>
            </a:pPr>
            <a:r>
              <a:rPr lang="en" sz="1400" dirty="0">
                <a:solidFill>
                  <a:srgbClr val="0D3C7F"/>
                </a:solidFill>
                <a:latin typeface="Oswald"/>
                <a:ea typeface="Oswald"/>
                <a:cs typeface="Oswald"/>
                <a:sym typeface="Oswald"/>
              </a:rPr>
              <a:t>Virtual speed dating </a:t>
            </a:r>
            <a:endParaRPr sz="1400" dirty="0">
              <a:solidFill>
                <a:srgbClr val="0D3C7F"/>
              </a:solidFill>
              <a:latin typeface="Oswald"/>
              <a:ea typeface="Oswald"/>
              <a:cs typeface="Oswald"/>
              <a:sym typeface="Oswald"/>
            </a:endParaRPr>
          </a:p>
          <a:p>
            <a:pPr marL="914400" lvl="0" indent="-317500">
              <a:lnSpc>
                <a:spcPct val="100000"/>
              </a:lnSpc>
              <a:buClr>
                <a:srgbClr val="0D3C7F"/>
              </a:buClr>
              <a:buSzPts val="1400"/>
              <a:buFont typeface="Oswald"/>
              <a:buChar char="●"/>
            </a:pPr>
            <a:r>
              <a:rPr lang="en" sz="1400" dirty="0">
                <a:solidFill>
                  <a:srgbClr val="0D3C7F"/>
                </a:solidFill>
                <a:latin typeface="Oswald"/>
                <a:ea typeface="Oswald"/>
                <a:cs typeface="Oswald"/>
                <a:sym typeface="Oswald"/>
              </a:rPr>
              <a:t>Able to choose who can contact them					 Everyone 			 					</a:t>
            </a:r>
            <a:endParaRPr sz="1300" dirty="0">
              <a:solidFill>
                <a:srgbClr val="0D3C7F"/>
              </a:solidFill>
              <a:latin typeface="Oswald"/>
              <a:ea typeface="Oswald"/>
              <a:cs typeface="Oswald"/>
              <a:sym typeface="Oswald"/>
            </a:endParaRPr>
          </a:p>
          <a:p>
            <a:pPr marL="457200" lvl="0" indent="0" algn="l" rtl="0">
              <a:lnSpc>
                <a:spcPct val="100000"/>
              </a:lnSpc>
              <a:spcBef>
                <a:spcPts val="1000"/>
              </a:spcBef>
              <a:spcAft>
                <a:spcPts val="0"/>
              </a:spcAft>
              <a:buNone/>
            </a:pPr>
            <a:endParaRPr sz="1200" dirty="0">
              <a:solidFill>
                <a:srgbClr val="0D3C7F"/>
              </a:solidFill>
              <a:latin typeface="Calibri"/>
              <a:ea typeface="Calibri"/>
              <a:cs typeface="Calibri"/>
              <a:sym typeface="Calibri"/>
            </a:endParaRPr>
          </a:p>
          <a:p>
            <a:pPr marL="457200" lvl="0" indent="0" algn="l" rtl="0">
              <a:lnSpc>
                <a:spcPct val="100000"/>
              </a:lnSpc>
              <a:spcBef>
                <a:spcPts val="1000"/>
              </a:spcBef>
              <a:spcAft>
                <a:spcPts val="1000"/>
              </a:spcAft>
              <a:buNone/>
            </a:pPr>
            <a:endParaRPr sz="800" u="sng" dirty="0"/>
          </a:p>
        </p:txBody>
      </p:sp>
      <p:pic>
        <p:nvPicPr>
          <p:cNvPr id="148" name="Google Shape;148;p23"/>
          <p:cNvPicPr preferRelativeResize="0"/>
          <p:nvPr/>
        </p:nvPicPr>
        <p:blipFill>
          <a:blip r:embed="rId3">
            <a:alphaModFix/>
          </a:blip>
          <a:stretch>
            <a:fillRect/>
          </a:stretch>
        </p:blipFill>
        <p:spPr>
          <a:xfrm>
            <a:off x="0" y="4196675"/>
            <a:ext cx="946825" cy="946825"/>
          </a:xfrm>
          <a:prstGeom prst="rect">
            <a:avLst/>
          </a:prstGeom>
          <a:noFill/>
          <a:ln>
            <a:noFill/>
          </a:ln>
        </p:spPr>
      </p:pic>
      <p:sp>
        <p:nvSpPr>
          <p:cNvPr id="149" name="Google Shape;14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50100" y="181500"/>
            <a:ext cx="8443800" cy="572700"/>
          </a:xfrm>
          <a:prstGeom prst="rect">
            <a:avLst/>
          </a:prstGeom>
          <a:ln w="28575" cap="flat" cmpd="sng">
            <a:solidFill>
              <a:srgbClr val="E9419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700">
                <a:solidFill>
                  <a:srgbClr val="0D3C7F"/>
                </a:solidFill>
                <a:latin typeface="Oswald"/>
                <a:ea typeface="Oswald"/>
                <a:cs typeface="Oswald"/>
                <a:sym typeface="Oswald"/>
              </a:rPr>
              <a:t>The following is a continuation of our creative strategy brief...</a:t>
            </a:r>
            <a:endParaRPr sz="2600">
              <a:solidFill>
                <a:srgbClr val="0D3C7F"/>
              </a:solidFill>
              <a:latin typeface="Oswald"/>
              <a:ea typeface="Oswald"/>
              <a:cs typeface="Oswald"/>
              <a:sym typeface="Oswald"/>
            </a:endParaRPr>
          </a:p>
        </p:txBody>
      </p:sp>
      <p:sp>
        <p:nvSpPr>
          <p:cNvPr id="155" name="Google Shape;155;p24"/>
          <p:cNvSpPr txBox="1"/>
          <p:nvPr/>
        </p:nvSpPr>
        <p:spPr>
          <a:xfrm>
            <a:off x="311700" y="754200"/>
            <a:ext cx="8520600" cy="4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u="sng">
                <a:solidFill>
                  <a:srgbClr val="35CDC1"/>
                </a:solidFill>
                <a:latin typeface="Oswald"/>
                <a:ea typeface="Oswald"/>
                <a:cs typeface="Oswald"/>
                <a:sym typeface="Oswald"/>
              </a:rPr>
              <a:t>Brand Opportunities for Improvement</a:t>
            </a:r>
            <a:endParaRPr sz="1800" u="sng">
              <a:solidFill>
                <a:srgbClr val="35CDC1"/>
              </a:solidFill>
              <a:latin typeface="Oswald"/>
              <a:ea typeface="Oswald"/>
              <a:cs typeface="Oswald"/>
              <a:sym typeface="Oswald"/>
            </a:endParaRPr>
          </a:p>
          <a:p>
            <a:pPr marL="457200" lvl="0" indent="-323850" algn="l" rtl="0">
              <a:spcBef>
                <a:spcPts val="1000"/>
              </a:spcBef>
              <a:spcAft>
                <a:spcPts val="0"/>
              </a:spcAft>
              <a:buClr>
                <a:srgbClr val="0D3C7F"/>
              </a:buClr>
              <a:buSzPts val="1500"/>
              <a:buFont typeface="Oswald"/>
              <a:buChar char="●"/>
            </a:pPr>
            <a:r>
              <a:rPr lang="en" sz="1500">
                <a:solidFill>
                  <a:srgbClr val="0D3C7F"/>
                </a:solidFill>
                <a:latin typeface="Oswald"/>
                <a:ea typeface="Oswald"/>
                <a:cs typeface="Oswald"/>
                <a:sym typeface="Oswald"/>
              </a:rPr>
              <a:t>Leans more to </a:t>
            </a:r>
            <a:r>
              <a:rPr lang="en" sz="1500">
                <a:solidFill>
                  <a:srgbClr val="35CDC1"/>
                </a:solidFill>
                <a:latin typeface="Oswald"/>
                <a:ea typeface="Oswald"/>
                <a:cs typeface="Oswald"/>
                <a:sym typeface="Oswald"/>
              </a:rPr>
              <a:t>one</a:t>
            </a:r>
            <a:r>
              <a:rPr lang="en" sz="1500">
                <a:solidFill>
                  <a:srgbClr val="0D3C7F"/>
                </a:solidFill>
                <a:latin typeface="Oswald"/>
                <a:ea typeface="Oswald"/>
                <a:cs typeface="Oswald"/>
                <a:sym typeface="Oswald"/>
              </a:rPr>
              <a:t> age group, older demographic</a:t>
            </a:r>
            <a:endParaRPr sz="1500">
              <a:solidFill>
                <a:srgbClr val="0D3C7F"/>
              </a:solidFill>
              <a:latin typeface="Oswald"/>
              <a:ea typeface="Oswald"/>
              <a:cs typeface="Oswald"/>
              <a:sym typeface="Oswald"/>
            </a:endParaRPr>
          </a:p>
          <a:p>
            <a:pPr marL="457200" lvl="0" indent="-323850" algn="l" rtl="0">
              <a:spcBef>
                <a:spcPts val="0"/>
              </a:spcBef>
              <a:spcAft>
                <a:spcPts val="0"/>
              </a:spcAft>
              <a:buClr>
                <a:srgbClr val="0D3C7F"/>
              </a:buClr>
              <a:buSzPts val="1500"/>
              <a:buFont typeface="Oswald"/>
              <a:buChar char="●"/>
            </a:pPr>
            <a:r>
              <a:rPr lang="en" sz="1500">
                <a:solidFill>
                  <a:srgbClr val="0D3C7F"/>
                </a:solidFill>
                <a:latin typeface="Oswald"/>
                <a:ea typeface="Oswald"/>
                <a:cs typeface="Oswald"/>
                <a:sym typeface="Oswald"/>
              </a:rPr>
              <a:t>No emphasis on </a:t>
            </a:r>
            <a:r>
              <a:rPr lang="en" sz="1500">
                <a:solidFill>
                  <a:srgbClr val="35CDC1"/>
                </a:solidFill>
                <a:latin typeface="Oswald"/>
                <a:ea typeface="Oswald"/>
                <a:cs typeface="Oswald"/>
                <a:sym typeface="Oswald"/>
              </a:rPr>
              <a:t>sexual orientation </a:t>
            </a:r>
            <a:r>
              <a:rPr lang="en" sz="1500">
                <a:solidFill>
                  <a:srgbClr val="0D3C7F"/>
                </a:solidFill>
                <a:latin typeface="Oswald"/>
                <a:ea typeface="Oswald"/>
                <a:cs typeface="Oswald"/>
                <a:sym typeface="Oswald"/>
              </a:rPr>
              <a:t>and</a:t>
            </a:r>
            <a:r>
              <a:rPr lang="en" sz="1500">
                <a:solidFill>
                  <a:srgbClr val="35CDC1"/>
                </a:solidFill>
                <a:latin typeface="Oswald"/>
                <a:ea typeface="Oswald"/>
                <a:cs typeface="Oswald"/>
                <a:sym typeface="Oswald"/>
              </a:rPr>
              <a:t> inclusivity</a:t>
            </a:r>
            <a:endParaRPr sz="1500">
              <a:solidFill>
                <a:srgbClr val="35CDC1"/>
              </a:solidFill>
              <a:latin typeface="Oswald"/>
              <a:ea typeface="Oswald"/>
              <a:cs typeface="Oswald"/>
              <a:sym typeface="Oswald"/>
            </a:endParaRPr>
          </a:p>
          <a:p>
            <a:pPr marL="457200" lvl="0" indent="-323850" algn="l" rtl="0">
              <a:spcBef>
                <a:spcPts val="0"/>
              </a:spcBef>
              <a:spcAft>
                <a:spcPts val="0"/>
              </a:spcAft>
              <a:buClr>
                <a:srgbClr val="0D3C7F"/>
              </a:buClr>
              <a:buSzPts val="1500"/>
              <a:buFont typeface="Oswald"/>
              <a:buChar char="●"/>
            </a:pPr>
            <a:r>
              <a:rPr lang="en" sz="1500">
                <a:solidFill>
                  <a:srgbClr val="0D3C7F"/>
                </a:solidFill>
                <a:latin typeface="Oswald"/>
                <a:ea typeface="Oswald"/>
                <a:cs typeface="Oswald"/>
                <a:sym typeface="Oswald"/>
              </a:rPr>
              <a:t>Lacking photo </a:t>
            </a:r>
            <a:r>
              <a:rPr lang="en" sz="1500">
                <a:solidFill>
                  <a:srgbClr val="35CDC1"/>
                </a:solidFill>
                <a:latin typeface="Oswald"/>
                <a:ea typeface="Oswald"/>
                <a:cs typeface="Oswald"/>
                <a:sym typeface="Oswald"/>
              </a:rPr>
              <a:t>verification</a:t>
            </a:r>
            <a:r>
              <a:rPr lang="en" sz="1500">
                <a:solidFill>
                  <a:srgbClr val="0D3C7F"/>
                </a:solidFill>
                <a:latin typeface="Oswald"/>
                <a:ea typeface="Oswald"/>
                <a:cs typeface="Oswald"/>
                <a:sym typeface="Oswald"/>
              </a:rPr>
              <a:t> tool </a:t>
            </a:r>
            <a:endParaRPr sz="1500">
              <a:solidFill>
                <a:srgbClr val="0D3C7F"/>
              </a:solidFill>
              <a:latin typeface="Oswald"/>
              <a:ea typeface="Oswald"/>
              <a:cs typeface="Oswald"/>
              <a:sym typeface="Oswald"/>
            </a:endParaRPr>
          </a:p>
          <a:p>
            <a:pPr marL="0" lvl="0" indent="0" algn="l" rtl="0">
              <a:lnSpc>
                <a:spcPct val="115000"/>
              </a:lnSpc>
              <a:spcBef>
                <a:spcPts val="1000"/>
              </a:spcBef>
              <a:spcAft>
                <a:spcPts val="0"/>
              </a:spcAft>
              <a:buNone/>
            </a:pPr>
            <a:r>
              <a:rPr lang="en" sz="1800" u="sng">
                <a:solidFill>
                  <a:srgbClr val="35CDC1"/>
                </a:solidFill>
                <a:latin typeface="Oswald"/>
                <a:ea typeface="Oswald"/>
                <a:cs typeface="Oswald"/>
                <a:sym typeface="Oswald"/>
              </a:rPr>
              <a:t>What We Want Targets to Do</a:t>
            </a:r>
            <a:endParaRPr sz="1800" u="sng">
              <a:solidFill>
                <a:srgbClr val="35CDC1"/>
              </a:solidFill>
              <a:latin typeface="Oswald"/>
              <a:ea typeface="Oswald"/>
              <a:cs typeface="Oswald"/>
              <a:sym typeface="Oswald"/>
            </a:endParaRPr>
          </a:p>
          <a:p>
            <a:pPr marL="457200" lvl="0" indent="-355600" algn="l" rtl="0">
              <a:lnSpc>
                <a:spcPct val="115000"/>
              </a:lnSpc>
              <a:spcBef>
                <a:spcPts val="1000"/>
              </a:spcBef>
              <a:spcAft>
                <a:spcPts val="0"/>
              </a:spcAft>
              <a:buClr>
                <a:srgbClr val="0D3C7F"/>
              </a:buClr>
              <a:buSzPts val="2000"/>
              <a:buFont typeface="Oswald"/>
              <a:buChar char="●"/>
            </a:pPr>
            <a:r>
              <a:rPr lang="en" sz="1600">
                <a:solidFill>
                  <a:srgbClr val="0D3C7F"/>
                </a:solidFill>
                <a:latin typeface="Oswald"/>
                <a:ea typeface="Oswald"/>
                <a:cs typeface="Oswald"/>
                <a:sym typeface="Oswald"/>
              </a:rPr>
              <a:t>We want the target to feel safe when choosing their </a:t>
            </a:r>
            <a:r>
              <a:rPr lang="en" sz="1600">
                <a:solidFill>
                  <a:srgbClr val="E94190"/>
                </a:solidFill>
                <a:latin typeface="Oswald"/>
                <a:ea typeface="Oswald"/>
                <a:cs typeface="Oswald"/>
                <a:sym typeface="Oswald"/>
              </a:rPr>
              <a:t>perfect fish</a:t>
            </a:r>
            <a:r>
              <a:rPr lang="en" sz="1600">
                <a:solidFill>
                  <a:srgbClr val="0D3C7F"/>
                </a:solidFill>
                <a:latin typeface="Oswald"/>
                <a:ea typeface="Oswald"/>
                <a:cs typeface="Oswald"/>
                <a:sym typeface="Oswald"/>
              </a:rPr>
              <a:t>, without worrying about safety. We want users to log onto the app, create an account, scan ID and face compatibility with ID.</a:t>
            </a:r>
            <a:endParaRPr sz="1600">
              <a:solidFill>
                <a:srgbClr val="0D3C7F"/>
              </a:solidFill>
              <a:latin typeface="Oswald"/>
              <a:ea typeface="Oswald"/>
              <a:cs typeface="Oswald"/>
              <a:sym typeface="Oswald"/>
            </a:endParaRPr>
          </a:p>
          <a:p>
            <a:pPr marL="0" lvl="0" indent="0" algn="l" rtl="0">
              <a:lnSpc>
                <a:spcPct val="115000"/>
              </a:lnSpc>
              <a:spcBef>
                <a:spcPts val="1000"/>
              </a:spcBef>
              <a:spcAft>
                <a:spcPts val="0"/>
              </a:spcAft>
              <a:buNone/>
            </a:pPr>
            <a:r>
              <a:rPr lang="en" sz="1800" u="sng">
                <a:solidFill>
                  <a:srgbClr val="35CDC1"/>
                </a:solidFill>
                <a:latin typeface="Oswald"/>
                <a:ea typeface="Oswald"/>
                <a:cs typeface="Oswald"/>
                <a:sym typeface="Oswald"/>
              </a:rPr>
              <a:t>Unique Selling Proposition</a:t>
            </a:r>
            <a:endParaRPr sz="1600">
              <a:solidFill>
                <a:srgbClr val="0D3C7F"/>
              </a:solidFill>
              <a:highlight>
                <a:schemeClr val="accent6"/>
              </a:highlight>
              <a:latin typeface="Oswald"/>
              <a:ea typeface="Oswald"/>
              <a:cs typeface="Oswald"/>
              <a:sym typeface="Oswald"/>
            </a:endParaRPr>
          </a:p>
          <a:p>
            <a:pPr marL="457200" lvl="0" indent="-336550" algn="l" rtl="0">
              <a:lnSpc>
                <a:spcPct val="115000"/>
              </a:lnSpc>
              <a:spcBef>
                <a:spcPts val="1000"/>
              </a:spcBef>
              <a:spcAft>
                <a:spcPts val="0"/>
              </a:spcAft>
              <a:buClr>
                <a:srgbClr val="0D3C7F"/>
              </a:buClr>
              <a:buSzPts val="1700"/>
              <a:buFont typeface="Oswald"/>
              <a:buChar char="●"/>
            </a:pPr>
            <a:r>
              <a:rPr lang="en" sz="1700">
                <a:solidFill>
                  <a:srgbClr val="0D3C7F"/>
                </a:solidFill>
                <a:latin typeface="Oswald"/>
                <a:ea typeface="Oswald"/>
                <a:cs typeface="Oswald"/>
                <a:sym typeface="Oswald"/>
              </a:rPr>
              <a:t>We are the only dating app that requires ID verification to ensure users can safely find their match. </a:t>
            </a:r>
            <a:endParaRPr sz="1700">
              <a:solidFill>
                <a:srgbClr val="0D3C7F"/>
              </a:solidFill>
              <a:latin typeface="Oswald"/>
              <a:ea typeface="Oswald"/>
              <a:cs typeface="Oswald"/>
              <a:sym typeface="Oswald"/>
            </a:endParaRPr>
          </a:p>
          <a:p>
            <a:pPr marL="457200" lvl="0" indent="0" algn="l" rtl="0">
              <a:lnSpc>
                <a:spcPct val="115000"/>
              </a:lnSpc>
              <a:spcBef>
                <a:spcPts val="1600"/>
              </a:spcBef>
              <a:spcAft>
                <a:spcPts val="1600"/>
              </a:spcAft>
              <a:buNone/>
            </a:pPr>
            <a:endParaRPr sz="1800">
              <a:solidFill>
                <a:srgbClr val="0D3C7F"/>
              </a:solidFill>
              <a:latin typeface="Oswald"/>
              <a:ea typeface="Oswald"/>
              <a:cs typeface="Oswald"/>
              <a:sym typeface="Oswald"/>
            </a:endParaRPr>
          </a:p>
        </p:txBody>
      </p:sp>
      <p:sp>
        <p:nvSpPr>
          <p:cNvPr id="156" name="Google Shape;156;p24"/>
          <p:cNvSpPr txBox="1"/>
          <p:nvPr/>
        </p:nvSpPr>
        <p:spPr>
          <a:xfrm>
            <a:off x="7216500" y="4605600"/>
            <a:ext cx="1784100" cy="2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               Everyone</a:t>
            </a:r>
            <a:endParaRPr>
              <a:solidFill>
                <a:srgbClr val="0D3C7F"/>
              </a:solidFill>
              <a:latin typeface="Oswald"/>
              <a:ea typeface="Oswald"/>
              <a:cs typeface="Oswald"/>
              <a:sym typeface="Oswald"/>
            </a:endParaRPr>
          </a:p>
        </p:txBody>
      </p:sp>
      <p:sp>
        <p:nvSpPr>
          <p:cNvPr id="157" name="Google Shape;15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58" name="Google Shape;158;p24"/>
          <p:cNvPicPr preferRelativeResize="0"/>
          <p:nvPr/>
        </p:nvPicPr>
        <p:blipFill>
          <a:blip r:embed="rId3">
            <a:alphaModFix/>
          </a:blip>
          <a:stretch>
            <a:fillRect/>
          </a:stretch>
        </p:blipFill>
        <p:spPr>
          <a:xfrm>
            <a:off x="0" y="4196675"/>
            <a:ext cx="946825" cy="94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256200"/>
            <a:ext cx="8520600" cy="89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rgbClr val="0D3C7F"/>
                </a:solidFill>
                <a:latin typeface="Oswald"/>
                <a:ea typeface="Oswald"/>
                <a:cs typeface="Oswald"/>
                <a:sym typeface="Oswald"/>
              </a:rPr>
              <a:t>This is our insight and message which is based around user safety and security...</a:t>
            </a:r>
            <a:endParaRPr sz="2600">
              <a:solidFill>
                <a:srgbClr val="0D3C7F"/>
              </a:solidFill>
              <a:latin typeface="Oswald"/>
              <a:ea typeface="Oswald"/>
              <a:cs typeface="Oswald"/>
              <a:sym typeface="Oswald"/>
            </a:endParaRPr>
          </a:p>
        </p:txBody>
      </p:sp>
      <p:sp>
        <p:nvSpPr>
          <p:cNvPr id="164" name="Google Shape;164;p25"/>
          <p:cNvSpPr txBox="1">
            <a:spLocks noGrp="1"/>
          </p:cNvSpPr>
          <p:nvPr>
            <p:ph type="body" idx="1"/>
          </p:nvPr>
        </p:nvSpPr>
        <p:spPr>
          <a:xfrm>
            <a:off x="0" y="1266275"/>
            <a:ext cx="4620900" cy="3790500"/>
          </a:xfrm>
          <a:prstGeom prst="rect">
            <a:avLst/>
          </a:prstGeom>
          <a:ln w="28575" cap="flat" cmpd="sng">
            <a:solidFill>
              <a:srgbClr val="E9419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D3C7F"/>
                </a:solidFill>
                <a:latin typeface="Oswald"/>
                <a:ea typeface="Oswald"/>
                <a:cs typeface="Oswald"/>
                <a:sym typeface="Oswald"/>
              </a:rPr>
              <a:t>Insight:</a:t>
            </a:r>
            <a:endParaRPr sz="2000" b="1">
              <a:solidFill>
                <a:srgbClr val="0D3C7F"/>
              </a:solidFill>
              <a:latin typeface="Oswald"/>
              <a:ea typeface="Oswald"/>
              <a:cs typeface="Oswald"/>
              <a:sym typeface="Oswald"/>
            </a:endParaRPr>
          </a:p>
          <a:p>
            <a:pPr marL="457200" lvl="0" indent="-355600" algn="l" rtl="0">
              <a:spcBef>
                <a:spcPts val="1600"/>
              </a:spcBef>
              <a:spcAft>
                <a:spcPts val="0"/>
              </a:spcAft>
              <a:buClr>
                <a:srgbClr val="0D3C7F"/>
              </a:buClr>
              <a:buSzPts val="2000"/>
              <a:buFont typeface="Oswald"/>
              <a:buChar char="●"/>
            </a:pPr>
            <a:r>
              <a:rPr lang="en" sz="2000">
                <a:solidFill>
                  <a:srgbClr val="0D3C7F"/>
                </a:solidFill>
                <a:latin typeface="Oswald"/>
                <a:ea typeface="Oswald"/>
                <a:cs typeface="Oswald"/>
                <a:sym typeface="Oswald"/>
              </a:rPr>
              <a:t>Based on our research, we found that most users of dating apps are concerned about their safety and security </a:t>
            </a:r>
            <a:endParaRPr sz="2000">
              <a:solidFill>
                <a:srgbClr val="0D3C7F"/>
              </a:solidFill>
              <a:latin typeface="Oswald"/>
              <a:ea typeface="Oswald"/>
              <a:cs typeface="Oswald"/>
              <a:sym typeface="Oswald"/>
            </a:endParaRPr>
          </a:p>
          <a:p>
            <a:pPr marL="0" lvl="0" indent="0" algn="l" rtl="0">
              <a:spcBef>
                <a:spcPts val="1600"/>
              </a:spcBef>
              <a:spcAft>
                <a:spcPts val="1600"/>
              </a:spcAft>
              <a:buNone/>
            </a:pPr>
            <a:endParaRPr>
              <a:solidFill>
                <a:srgbClr val="0D3C7F"/>
              </a:solidFill>
              <a:latin typeface="Oswald"/>
              <a:ea typeface="Oswald"/>
              <a:cs typeface="Oswald"/>
              <a:sym typeface="Oswald"/>
            </a:endParaRPr>
          </a:p>
        </p:txBody>
      </p:sp>
      <p:sp>
        <p:nvSpPr>
          <p:cNvPr id="165" name="Google Shape;16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66" name="Google Shape;166;p25"/>
          <p:cNvSpPr txBox="1">
            <a:spLocks noGrp="1"/>
          </p:cNvSpPr>
          <p:nvPr>
            <p:ph type="body" idx="1"/>
          </p:nvPr>
        </p:nvSpPr>
        <p:spPr>
          <a:xfrm>
            <a:off x="4722138" y="1266275"/>
            <a:ext cx="4299000" cy="3790500"/>
          </a:xfrm>
          <a:prstGeom prst="rect">
            <a:avLst/>
          </a:prstGeom>
          <a:ln w="28575" cap="flat" cmpd="sng">
            <a:solidFill>
              <a:srgbClr val="E9419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D3C7F"/>
                </a:solidFill>
                <a:latin typeface="Oswald"/>
                <a:ea typeface="Oswald"/>
                <a:cs typeface="Oswald"/>
                <a:sym typeface="Oswald"/>
              </a:rPr>
              <a:t>Message: </a:t>
            </a:r>
            <a:endParaRPr>
              <a:solidFill>
                <a:srgbClr val="0D3C7F"/>
              </a:solidFill>
              <a:latin typeface="Oswald"/>
              <a:ea typeface="Oswald"/>
              <a:cs typeface="Oswald"/>
              <a:sym typeface="Oswald"/>
            </a:endParaRPr>
          </a:p>
          <a:p>
            <a:pPr marL="457200" lvl="0" indent="-342900" algn="l" rtl="0">
              <a:spcBef>
                <a:spcPts val="1600"/>
              </a:spcBef>
              <a:spcAft>
                <a:spcPts val="0"/>
              </a:spcAft>
              <a:buClr>
                <a:srgbClr val="0D3C7F"/>
              </a:buClr>
              <a:buSzPts val="1800"/>
              <a:buFont typeface="Oswald"/>
              <a:buChar char="●"/>
            </a:pPr>
            <a:r>
              <a:rPr lang="en">
                <a:solidFill>
                  <a:srgbClr val="0D3C7F"/>
                </a:solidFill>
                <a:latin typeface="Oswald"/>
                <a:ea typeface="Oswald"/>
                <a:cs typeface="Oswald"/>
                <a:sym typeface="Oswald"/>
              </a:rPr>
              <a:t>We want to prioritize our users’ safety. Therefore, we will require all users to upload a photo of their face and ID to prevent fraud and mitigate harm.  </a:t>
            </a:r>
            <a:endParaRPr>
              <a:solidFill>
                <a:srgbClr val="0D3C7F"/>
              </a:solidFill>
              <a:latin typeface="Oswald"/>
              <a:ea typeface="Oswald"/>
              <a:cs typeface="Oswald"/>
              <a:sym typeface="Oswald"/>
            </a:endParaRPr>
          </a:p>
          <a:p>
            <a:pPr marL="0" lvl="0" indent="0" algn="l" rtl="0">
              <a:spcBef>
                <a:spcPts val="1600"/>
              </a:spcBef>
              <a:spcAft>
                <a:spcPts val="1600"/>
              </a:spcAft>
              <a:buNone/>
            </a:pPr>
            <a:endParaRPr/>
          </a:p>
        </p:txBody>
      </p:sp>
      <p:sp>
        <p:nvSpPr>
          <p:cNvPr id="167" name="Google Shape;167;p25"/>
          <p:cNvSpPr txBox="1"/>
          <p:nvPr/>
        </p:nvSpPr>
        <p:spPr>
          <a:xfrm>
            <a:off x="5897850" y="4663225"/>
            <a:ext cx="31233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Lexie, Martina, Owen, Cameron, Grace</a:t>
            </a:r>
            <a:endParaRPr>
              <a:solidFill>
                <a:srgbClr val="0D3C7F"/>
              </a:solidFill>
              <a:latin typeface="Oswald"/>
              <a:ea typeface="Oswald"/>
              <a:cs typeface="Oswald"/>
              <a:sym typeface="Oswald"/>
            </a:endParaRPr>
          </a:p>
        </p:txBody>
      </p:sp>
      <p:pic>
        <p:nvPicPr>
          <p:cNvPr id="168" name="Google Shape;168;p25"/>
          <p:cNvPicPr preferRelativeResize="0"/>
          <p:nvPr/>
        </p:nvPicPr>
        <p:blipFill>
          <a:blip r:embed="rId3">
            <a:alphaModFix/>
          </a:blip>
          <a:stretch>
            <a:fillRect/>
          </a:stretch>
        </p:blipFill>
        <p:spPr>
          <a:xfrm>
            <a:off x="56775" y="4053225"/>
            <a:ext cx="946825" cy="946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311700" y="256200"/>
            <a:ext cx="8520600" cy="10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D3C7F"/>
                </a:solidFill>
                <a:latin typeface="Oswald"/>
                <a:ea typeface="Oswald"/>
                <a:cs typeface="Oswald"/>
                <a:sym typeface="Oswald"/>
              </a:rPr>
              <a:t>We want to base our </a:t>
            </a:r>
            <a:r>
              <a:rPr lang="en">
                <a:solidFill>
                  <a:srgbClr val="06DED4"/>
                </a:solidFill>
                <a:latin typeface="Oswald"/>
                <a:ea typeface="Oswald"/>
                <a:cs typeface="Oswald"/>
                <a:sym typeface="Oswald"/>
              </a:rPr>
              <a:t>organizing idea</a:t>
            </a:r>
            <a:r>
              <a:rPr lang="en">
                <a:solidFill>
                  <a:srgbClr val="0D3C7F"/>
                </a:solidFill>
                <a:latin typeface="Oswald"/>
                <a:ea typeface="Oswald"/>
                <a:cs typeface="Oswald"/>
                <a:sym typeface="Oswald"/>
              </a:rPr>
              <a:t> around an antagonist named Fishy Joe...</a:t>
            </a:r>
            <a:endParaRPr>
              <a:solidFill>
                <a:srgbClr val="0D3C7F"/>
              </a:solidFill>
              <a:latin typeface="Oswald"/>
              <a:ea typeface="Oswald"/>
              <a:cs typeface="Oswald"/>
              <a:sym typeface="Oswald"/>
            </a:endParaRPr>
          </a:p>
        </p:txBody>
      </p:sp>
      <p:sp>
        <p:nvSpPr>
          <p:cNvPr id="174" name="Google Shape;174;p26"/>
          <p:cNvSpPr txBox="1">
            <a:spLocks noGrp="1"/>
          </p:cNvSpPr>
          <p:nvPr>
            <p:ph type="body" idx="1"/>
          </p:nvPr>
        </p:nvSpPr>
        <p:spPr>
          <a:xfrm>
            <a:off x="1604250" y="1375675"/>
            <a:ext cx="5935500" cy="3018600"/>
          </a:xfrm>
          <a:prstGeom prst="rect">
            <a:avLst/>
          </a:prstGeom>
          <a:ln w="28575" cap="flat" cmpd="sng">
            <a:solidFill>
              <a:srgbClr val="35CDC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600"/>
              </a:spcAft>
              <a:buNone/>
            </a:pPr>
            <a:r>
              <a:rPr lang="en" sz="2300">
                <a:solidFill>
                  <a:srgbClr val="E94190"/>
                </a:solidFill>
                <a:latin typeface="Oswald"/>
                <a:ea typeface="Oswald"/>
                <a:cs typeface="Oswald"/>
                <a:sym typeface="Oswald"/>
              </a:rPr>
              <a:t>We will base our executions around a catfish antagonist named Fishy Joe, who embodies all bad behavior on dating apps. Fishy Joe attempts to join a group of happily dating fish but is foiled by the security measures of Plenty of Fish.</a:t>
            </a:r>
            <a:endParaRPr sz="2300">
              <a:solidFill>
                <a:srgbClr val="E94190"/>
              </a:solidFill>
              <a:latin typeface="Oswald"/>
              <a:ea typeface="Oswald"/>
              <a:cs typeface="Oswald"/>
              <a:sym typeface="Oswald"/>
            </a:endParaRPr>
          </a:p>
        </p:txBody>
      </p:sp>
      <p:sp>
        <p:nvSpPr>
          <p:cNvPr id="175" name="Google Shape;17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76" name="Google Shape;176;p26"/>
          <p:cNvPicPr preferRelativeResize="0"/>
          <p:nvPr/>
        </p:nvPicPr>
        <p:blipFill>
          <a:blip r:embed="rId3">
            <a:alphaModFix/>
          </a:blip>
          <a:stretch>
            <a:fillRect/>
          </a:stretch>
        </p:blipFill>
        <p:spPr>
          <a:xfrm>
            <a:off x="0" y="4172350"/>
            <a:ext cx="971150" cy="971150"/>
          </a:xfrm>
          <a:prstGeom prst="rect">
            <a:avLst/>
          </a:prstGeom>
          <a:noFill/>
          <a:ln>
            <a:noFill/>
          </a:ln>
        </p:spPr>
      </p:pic>
      <p:sp>
        <p:nvSpPr>
          <p:cNvPr id="177" name="Google Shape;177;p26"/>
          <p:cNvSpPr txBox="1"/>
          <p:nvPr/>
        </p:nvSpPr>
        <p:spPr>
          <a:xfrm>
            <a:off x="5722025" y="47346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Lexie, Martina, Owen, Cameron, Grace</a:t>
            </a:r>
            <a:endParaRPr>
              <a:solidFill>
                <a:srgbClr val="0D3C7F"/>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83" name="Google Shape;183;p27"/>
          <p:cNvPicPr preferRelativeResize="0"/>
          <p:nvPr/>
        </p:nvPicPr>
        <p:blipFill>
          <a:blip r:embed="rId3">
            <a:alphaModFix/>
          </a:blip>
          <a:stretch>
            <a:fillRect/>
          </a:stretch>
        </p:blipFill>
        <p:spPr>
          <a:xfrm>
            <a:off x="4433375" y="985825"/>
            <a:ext cx="4587775" cy="2867350"/>
          </a:xfrm>
          <a:prstGeom prst="rect">
            <a:avLst/>
          </a:prstGeom>
          <a:noFill/>
          <a:ln>
            <a:noFill/>
          </a:ln>
          <a:effectLst>
            <a:outerShdw blurRad="57150" dist="19050" dir="5400000" algn="bl" rotWithShape="0">
              <a:srgbClr val="000000">
                <a:alpha val="50000"/>
              </a:srgbClr>
            </a:outerShdw>
          </a:effectLst>
        </p:spPr>
      </p:pic>
      <p:sp>
        <p:nvSpPr>
          <p:cNvPr id="184" name="Google Shape;184;p27"/>
          <p:cNvSpPr txBox="1"/>
          <p:nvPr/>
        </p:nvSpPr>
        <p:spPr>
          <a:xfrm>
            <a:off x="311700" y="192050"/>
            <a:ext cx="8520600" cy="572700"/>
          </a:xfrm>
          <a:prstGeom prst="rect">
            <a:avLst/>
          </a:prstGeom>
          <a:noFill/>
          <a:ln w="28575" cap="flat" cmpd="sng">
            <a:solidFill>
              <a:srgbClr val="06DED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E94190"/>
                </a:solidFill>
                <a:latin typeface="Oswald"/>
                <a:ea typeface="Oswald"/>
                <a:cs typeface="Oswald"/>
                <a:sym typeface="Oswald"/>
              </a:rPr>
              <a:t>This is our storyboard for a Fishy Joe commercial execution... </a:t>
            </a:r>
            <a:endParaRPr sz="2800">
              <a:solidFill>
                <a:srgbClr val="E94190"/>
              </a:solidFill>
              <a:latin typeface="Oswald"/>
              <a:ea typeface="Oswald"/>
              <a:cs typeface="Oswald"/>
              <a:sym typeface="Oswald"/>
            </a:endParaRPr>
          </a:p>
        </p:txBody>
      </p:sp>
      <p:pic>
        <p:nvPicPr>
          <p:cNvPr id="185" name="Google Shape;185;p27"/>
          <p:cNvPicPr preferRelativeResize="0"/>
          <p:nvPr/>
        </p:nvPicPr>
        <p:blipFill>
          <a:blip r:embed="rId4">
            <a:alphaModFix/>
          </a:blip>
          <a:stretch>
            <a:fillRect/>
          </a:stretch>
        </p:blipFill>
        <p:spPr>
          <a:xfrm>
            <a:off x="68725" y="2631300"/>
            <a:ext cx="4364650" cy="1446850"/>
          </a:xfrm>
          <a:prstGeom prst="rect">
            <a:avLst/>
          </a:prstGeom>
          <a:noFill/>
          <a:ln>
            <a:noFill/>
          </a:ln>
        </p:spPr>
      </p:pic>
      <p:pic>
        <p:nvPicPr>
          <p:cNvPr id="186" name="Google Shape;186;p27"/>
          <p:cNvPicPr preferRelativeResize="0"/>
          <p:nvPr/>
        </p:nvPicPr>
        <p:blipFill>
          <a:blip r:embed="rId5">
            <a:alphaModFix/>
          </a:blip>
          <a:stretch>
            <a:fillRect/>
          </a:stretch>
        </p:blipFill>
        <p:spPr>
          <a:xfrm>
            <a:off x="68725" y="917109"/>
            <a:ext cx="4364650" cy="1623066"/>
          </a:xfrm>
          <a:prstGeom prst="rect">
            <a:avLst/>
          </a:prstGeom>
          <a:noFill/>
          <a:ln>
            <a:noFill/>
          </a:ln>
        </p:spPr>
      </p:pic>
      <p:pic>
        <p:nvPicPr>
          <p:cNvPr id="187" name="Google Shape;187;p27"/>
          <p:cNvPicPr preferRelativeResize="0"/>
          <p:nvPr/>
        </p:nvPicPr>
        <p:blipFill>
          <a:blip r:embed="rId6">
            <a:alphaModFix/>
          </a:blip>
          <a:stretch>
            <a:fillRect/>
          </a:stretch>
        </p:blipFill>
        <p:spPr>
          <a:xfrm>
            <a:off x="0" y="4169275"/>
            <a:ext cx="971150" cy="971150"/>
          </a:xfrm>
          <a:prstGeom prst="rect">
            <a:avLst/>
          </a:prstGeom>
          <a:noFill/>
          <a:ln>
            <a:noFill/>
          </a:ln>
        </p:spPr>
      </p:pic>
      <p:sp>
        <p:nvSpPr>
          <p:cNvPr id="188" name="Google Shape;188;p27"/>
          <p:cNvSpPr txBox="1"/>
          <p:nvPr/>
        </p:nvSpPr>
        <p:spPr>
          <a:xfrm>
            <a:off x="7222575" y="4707625"/>
            <a:ext cx="14580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         Owen, Jess</a:t>
            </a:r>
            <a:endParaRPr>
              <a:solidFill>
                <a:srgbClr val="0D3C7F"/>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311700" y="142475"/>
            <a:ext cx="8520600" cy="944400"/>
          </a:xfrm>
          <a:prstGeom prst="rect">
            <a:avLst/>
          </a:prstGeom>
          <a:ln w="28575" cap="flat" cmpd="sng">
            <a:solidFill>
              <a:srgbClr val="0D3C7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94190"/>
                </a:solidFill>
                <a:latin typeface="Oswald"/>
                <a:ea typeface="Oswald"/>
                <a:cs typeface="Oswald"/>
                <a:sym typeface="Oswald"/>
              </a:rPr>
              <a:t>We asked potential users their thoughts about our new safety features.</a:t>
            </a:r>
            <a:endParaRPr>
              <a:solidFill>
                <a:srgbClr val="E94190"/>
              </a:solidFill>
              <a:latin typeface="Oswald"/>
              <a:ea typeface="Oswald"/>
              <a:cs typeface="Oswald"/>
              <a:sym typeface="Oswald"/>
            </a:endParaRPr>
          </a:p>
        </p:txBody>
      </p:sp>
      <p:sp>
        <p:nvSpPr>
          <p:cNvPr id="194" name="Google Shape;194;p28"/>
          <p:cNvSpPr txBox="1">
            <a:spLocks noGrp="1"/>
          </p:cNvSpPr>
          <p:nvPr>
            <p:ph type="body" idx="1"/>
          </p:nvPr>
        </p:nvSpPr>
        <p:spPr>
          <a:xfrm>
            <a:off x="311700" y="1415050"/>
            <a:ext cx="8520600" cy="2757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D3C7F"/>
              </a:buClr>
              <a:buSzPts val="1400"/>
              <a:buFont typeface="Oswald"/>
              <a:buAutoNum type="arabicPeriod"/>
            </a:pPr>
            <a:r>
              <a:rPr lang="en" sz="1600">
                <a:solidFill>
                  <a:srgbClr val="06DED4"/>
                </a:solidFill>
                <a:latin typeface="Oswald"/>
                <a:ea typeface="Oswald"/>
                <a:cs typeface="Oswald"/>
                <a:sym typeface="Oswald"/>
              </a:rPr>
              <a:t>Features</a:t>
            </a:r>
            <a:r>
              <a:rPr lang="en" sz="1400">
                <a:solidFill>
                  <a:schemeClr val="dk1"/>
                </a:solidFill>
                <a:latin typeface="Oswald"/>
                <a:ea typeface="Oswald"/>
                <a:cs typeface="Oswald"/>
                <a:sym typeface="Oswald"/>
              </a:rPr>
              <a:t>- </a:t>
            </a:r>
            <a:r>
              <a:rPr lang="en" sz="1400">
                <a:solidFill>
                  <a:srgbClr val="0D3C7F"/>
                </a:solidFill>
                <a:latin typeface="Oswald"/>
                <a:ea typeface="Oswald"/>
                <a:cs typeface="Oswald"/>
                <a:sym typeface="Oswald"/>
              </a:rPr>
              <a:t>Plenty of Fish will now have </a:t>
            </a:r>
            <a:r>
              <a:rPr lang="en" sz="1400">
                <a:solidFill>
                  <a:srgbClr val="E94190"/>
                </a:solidFill>
                <a:latin typeface="Oswald"/>
                <a:ea typeface="Oswald"/>
                <a:cs typeface="Oswald"/>
                <a:sym typeface="Oswald"/>
              </a:rPr>
              <a:t>new security features</a:t>
            </a:r>
            <a:r>
              <a:rPr lang="en" sz="1400">
                <a:solidFill>
                  <a:srgbClr val="0D3C7F"/>
                </a:solidFill>
                <a:latin typeface="Oswald"/>
                <a:ea typeface="Oswald"/>
                <a:cs typeface="Oswald"/>
                <a:sym typeface="Oswald"/>
              </a:rPr>
              <a:t>. Those who do not successfully pass will be denied use of the app.</a:t>
            </a:r>
            <a:endParaRPr sz="1400">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AutoNum type="arabicPeriod"/>
            </a:pPr>
            <a:r>
              <a:rPr lang="en" sz="1600">
                <a:solidFill>
                  <a:srgbClr val="06DED4"/>
                </a:solidFill>
                <a:latin typeface="Oswald"/>
                <a:ea typeface="Oswald"/>
                <a:cs typeface="Oswald"/>
                <a:sym typeface="Oswald"/>
              </a:rPr>
              <a:t>Advantages</a:t>
            </a:r>
            <a:r>
              <a:rPr lang="en" sz="1400">
                <a:solidFill>
                  <a:srgbClr val="0D3C7F"/>
                </a:solidFill>
                <a:latin typeface="Oswald"/>
                <a:ea typeface="Oswald"/>
                <a:cs typeface="Oswald"/>
                <a:sym typeface="Oswald"/>
              </a:rPr>
              <a:t>- We are </a:t>
            </a:r>
            <a:r>
              <a:rPr lang="en" sz="1400">
                <a:solidFill>
                  <a:srgbClr val="E94190"/>
                </a:solidFill>
                <a:latin typeface="Oswald"/>
                <a:ea typeface="Oswald"/>
                <a:cs typeface="Oswald"/>
                <a:sym typeface="Oswald"/>
              </a:rPr>
              <a:t>increasing security measures</a:t>
            </a:r>
            <a:r>
              <a:rPr lang="en" sz="1400">
                <a:solidFill>
                  <a:srgbClr val="0D3C7F"/>
                </a:solidFill>
                <a:latin typeface="Oswald"/>
                <a:ea typeface="Oswald"/>
                <a:cs typeface="Oswald"/>
                <a:sym typeface="Oswald"/>
              </a:rPr>
              <a:t> by including ID scanning and photo verification in the app. </a:t>
            </a:r>
            <a:endParaRPr sz="1400">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AutoNum type="arabicPeriod"/>
            </a:pPr>
            <a:r>
              <a:rPr lang="en" sz="1600">
                <a:solidFill>
                  <a:srgbClr val="06DED4"/>
                </a:solidFill>
                <a:latin typeface="Oswald"/>
                <a:ea typeface="Oswald"/>
                <a:cs typeface="Oswald"/>
                <a:sym typeface="Oswald"/>
              </a:rPr>
              <a:t>Motives</a:t>
            </a:r>
            <a:r>
              <a:rPr lang="en" sz="1400">
                <a:solidFill>
                  <a:srgbClr val="0D3C7F"/>
                </a:solidFill>
                <a:latin typeface="Oswald"/>
                <a:ea typeface="Oswald"/>
                <a:cs typeface="Oswald"/>
                <a:sym typeface="Oswald"/>
              </a:rPr>
              <a:t>- People will </a:t>
            </a:r>
            <a:r>
              <a:rPr lang="en" sz="1400">
                <a:solidFill>
                  <a:srgbClr val="E94190"/>
                </a:solidFill>
                <a:latin typeface="Oswald"/>
                <a:ea typeface="Oswald"/>
                <a:cs typeface="Oswald"/>
                <a:sym typeface="Oswald"/>
              </a:rPr>
              <a:t>gain confidence</a:t>
            </a:r>
            <a:r>
              <a:rPr lang="en" sz="1400">
                <a:solidFill>
                  <a:srgbClr val="0D3C7F"/>
                </a:solidFill>
                <a:latin typeface="Oswald"/>
                <a:ea typeface="Oswald"/>
                <a:cs typeface="Oswald"/>
                <a:sym typeface="Oswald"/>
              </a:rPr>
              <a:t> in dating apps and feel more secure about the people they potentially come in contact with. The stigma against dating apps being dangerous will dissipate. </a:t>
            </a:r>
            <a:endParaRPr sz="1400">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AutoNum type="arabicPeriod"/>
            </a:pPr>
            <a:r>
              <a:rPr lang="en" sz="1600">
                <a:solidFill>
                  <a:srgbClr val="06DED4"/>
                </a:solidFill>
                <a:latin typeface="Oswald"/>
                <a:ea typeface="Oswald"/>
                <a:cs typeface="Oswald"/>
                <a:sym typeface="Oswald"/>
              </a:rPr>
              <a:t>Benefits</a:t>
            </a:r>
            <a:r>
              <a:rPr lang="en" sz="1400">
                <a:solidFill>
                  <a:srgbClr val="0D3C7F"/>
                </a:solidFill>
                <a:latin typeface="Oswald"/>
                <a:ea typeface="Oswald"/>
                <a:cs typeface="Oswald"/>
                <a:sym typeface="Oswald"/>
              </a:rPr>
              <a:t>- According to our research, 56% of dating app users do not feel safe while using the apps. With the increased security measures, </a:t>
            </a:r>
            <a:r>
              <a:rPr lang="en" sz="1400">
                <a:solidFill>
                  <a:srgbClr val="E94190"/>
                </a:solidFill>
                <a:latin typeface="Oswald"/>
                <a:ea typeface="Oswald"/>
                <a:cs typeface="Oswald"/>
                <a:sym typeface="Oswald"/>
              </a:rPr>
              <a:t>we will reduce the amount of fake users wanting to explore the app, as well as those people who catfish others.</a:t>
            </a:r>
            <a:r>
              <a:rPr lang="en" sz="1400">
                <a:solidFill>
                  <a:srgbClr val="0D3C7F"/>
                </a:solidFill>
                <a:latin typeface="Oswald"/>
                <a:ea typeface="Oswald"/>
                <a:cs typeface="Oswald"/>
                <a:sym typeface="Oswald"/>
              </a:rPr>
              <a:t> We will see more people making meaningful connections and getting the most out of their experience with Plenty of Fish because users will feel more comfortable and secure. </a:t>
            </a:r>
            <a:endParaRPr>
              <a:solidFill>
                <a:srgbClr val="0D3C7F"/>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endParaRPr sz="1000">
              <a:solidFill>
                <a:schemeClr val="dk1"/>
              </a:solidFill>
              <a:latin typeface="Oswald"/>
              <a:ea typeface="Oswald"/>
              <a:cs typeface="Oswald"/>
              <a:sym typeface="Oswald"/>
            </a:endParaRPr>
          </a:p>
          <a:p>
            <a:pPr marL="0" lvl="0" indent="0" algn="l" rtl="0">
              <a:spcBef>
                <a:spcPts val="0"/>
              </a:spcBef>
              <a:spcAft>
                <a:spcPts val="0"/>
              </a:spcAft>
              <a:buNone/>
            </a:pPr>
            <a:endParaRPr sz="1000">
              <a:solidFill>
                <a:schemeClr val="dk1"/>
              </a:solidFill>
              <a:latin typeface="Oswald"/>
              <a:ea typeface="Oswald"/>
              <a:cs typeface="Oswald"/>
              <a:sym typeface="Oswald"/>
            </a:endParaRPr>
          </a:p>
          <a:p>
            <a:pPr marL="0" lvl="0" indent="0" algn="l" rtl="0">
              <a:spcBef>
                <a:spcPts val="0"/>
              </a:spcBef>
              <a:spcAft>
                <a:spcPts val="1600"/>
              </a:spcAft>
              <a:buNone/>
            </a:pPr>
            <a:endParaRPr/>
          </a:p>
        </p:txBody>
      </p:sp>
      <p:pic>
        <p:nvPicPr>
          <p:cNvPr id="195" name="Google Shape;195;p28"/>
          <p:cNvPicPr preferRelativeResize="0"/>
          <p:nvPr/>
        </p:nvPicPr>
        <p:blipFill>
          <a:blip r:embed="rId3">
            <a:alphaModFix/>
          </a:blip>
          <a:stretch>
            <a:fillRect/>
          </a:stretch>
        </p:blipFill>
        <p:spPr>
          <a:xfrm>
            <a:off x="0" y="4172350"/>
            <a:ext cx="971150" cy="971150"/>
          </a:xfrm>
          <a:prstGeom prst="rect">
            <a:avLst/>
          </a:prstGeom>
          <a:noFill/>
          <a:ln>
            <a:noFill/>
          </a:ln>
        </p:spPr>
      </p:pic>
      <p:sp>
        <p:nvSpPr>
          <p:cNvPr id="196" name="Google Shape;196;p28"/>
          <p:cNvSpPr txBox="1"/>
          <p:nvPr/>
        </p:nvSpPr>
        <p:spPr>
          <a:xfrm>
            <a:off x="8197425" y="4634475"/>
            <a:ext cx="703500" cy="3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98" name="Google Shape;198;p28"/>
          <p:cNvSpPr txBox="1"/>
          <p:nvPr/>
        </p:nvSpPr>
        <p:spPr>
          <a:xfrm>
            <a:off x="7453800" y="4718175"/>
            <a:ext cx="1690200" cy="3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Martina, Lexie</a:t>
            </a:r>
            <a:endParaRPr>
              <a:solidFill>
                <a:srgbClr val="0D3C7F"/>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311700" y="445025"/>
            <a:ext cx="8520600" cy="572700"/>
          </a:xfrm>
          <a:prstGeom prst="rect">
            <a:avLst/>
          </a:prstGeom>
          <a:ln w="28575" cap="flat" cmpd="sng">
            <a:solidFill>
              <a:srgbClr val="06DED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94190"/>
                </a:solidFill>
                <a:latin typeface="Oswald"/>
                <a:ea typeface="Oswald"/>
                <a:cs typeface="Oswald"/>
                <a:sym typeface="Oswald"/>
              </a:rPr>
              <a:t>These were the questions we used for our concept test...</a:t>
            </a:r>
            <a:endParaRPr>
              <a:solidFill>
                <a:srgbClr val="E94190"/>
              </a:solidFill>
              <a:latin typeface="Oswald"/>
              <a:ea typeface="Oswald"/>
              <a:cs typeface="Oswald"/>
              <a:sym typeface="Oswald"/>
            </a:endParaRPr>
          </a:p>
        </p:txBody>
      </p:sp>
      <p:sp>
        <p:nvSpPr>
          <p:cNvPr id="204" name="Google Shape;20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D3C7F"/>
                </a:solidFill>
                <a:latin typeface="Oswald"/>
                <a:ea typeface="Oswald"/>
                <a:cs typeface="Oswald"/>
                <a:sym typeface="Oswald"/>
              </a:rPr>
              <a:t>Questions to ask public:</a:t>
            </a:r>
            <a:endParaRPr sz="1400">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AutoNum type="arabicPeriod"/>
            </a:pPr>
            <a:r>
              <a:rPr lang="en" sz="1400">
                <a:solidFill>
                  <a:srgbClr val="0D3C7F"/>
                </a:solidFill>
                <a:latin typeface="Oswald"/>
                <a:ea typeface="Oswald"/>
                <a:cs typeface="Oswald"/>
                <a:sym typeface="Oswald"/>
              </a:rPr>
              <a:t>How much do you like this proposal?</a:t>
            </a:r>
            <a:endParaRPr sz="1400">
              <a:solidFill>
                <a:srgbClr val="0D3C7F"/>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AutoNum type="alphaLcPeriod"/>
            </a:pPr>
            <a:r>
              <a:rPr lang="en">
                <a:solidFill>
                  <a:srgbClr val="0D3C7F"/>
                </a:solidFill>
                <a:latin typeface="Oswald"/>
                <a:ea typeface="Oswald"/>
                <a:cs typeface="Oswald"/>
                <a:sym typeface="Oswald"/>
              </a:rPr>
              <a:t>Love, like, neither like or dislike, dislike, hate</a:t>
            </a:r>
            <a:endParaRPr>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AutoNum type="arabicPeriod"/>
            </a:pPr>
            <a:r>
              <a:rPr lang="en" sz="1400">
                <a:solidFill>
                  <a:srgbClr val="0D3C7F"/>
                </a:solidFill>
                <a:latin typeface="Oswald"/>
                <a:ea typeface="Oswald"/>
                <a:cs typeface="Oswald"/>
                <a:sym typeface="Oswald"/>
              </a:rPr>
              <a:t>How likely are you to trust the proposal?</a:t>
            </a:r>
            <a:endParaRPr sz="1400">
              <a:solidFill>
                <a:srgbClr val="0D3C7F"/>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AutoNum type="alphaLcPeriod"/>
            </a:pPr>
            <a:r>
              <a:rPr lang="en">
                <a:solidFill>
                  <a:srgbClr val="0D3C7F"/>
                </a:solidFill>
                <a:latin typeface="Oswald"/>
                <a:ea typeface="Oswald"/>
                <a:cs typeface="Oswald"/>
                <a:sym typeface="Oswald"/>
              </a:rPr>
              <a:t>Very likely, likely, neither likely or unlikely, unlikely, very unlikely. </a:t>
            </a:r>
            <a:endParaRPr>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AutoNum type="arabicPeriod"/>
            </a:pPr>
            <a:r>
              <a:rPr lang="en" sz="1400">
                <a:solidFill>
                  <a:srgbClr val="0D3C7F"/>
                </a:solidFill>
                <a:latin typeface="Oswald"/>
                <a:ea typeface="Oswald"/>
                <a:cs typeface="Oswald"/>
                <a:sym typeface="Oswald"/>
              </a:rPr>
              <a:t>How unique is this feature to the online dating service industry?</a:t>
            </a:r>
            <a:endParaRPr sz="1400">
              <a:solidFill>
                <a:srgbClr val="0D3C7F"/>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AutoNum type="alphaLcPeriod"/>
            </a:pPr>
            <a:r>
              <a:rPr lang="en">
                <a:solidFill>
                  <a:srgbClr val="0D3C7F"/>
                </a:solidFill>
                <a:latin typeface="Oswald"/>
                <a:ea typeface="Oswald"/>
                <a:cs typeface="Oswald"/>
                <a:sym typeface="Oswald"/>
              </a:rPr>
              <a:t>Very unique, somewhat unique, not unique</a:t>
            </a:r>
            <a:endParaRPr>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AutoNum type="arabicPeriod"/>
            </a:pPr>
            <a:r>
              <a:rPr lang="en" sz="1400">
                <a:solidFill>
                  <a:srgbClr val="0D3C7F"/>
                </a:solidFill>
                <a:latin typeface="Oswald"/>
                <a:ea typeface="Oswald"/>
                <a:cs typeface="Oswald"/>
                <a:sym typeface="Oswald"/>
              </a:rPr>
              <a:t>How beneficial will this feature be to dating apps?</a:t>
            </a:r>
            <a:endParaRPr sz="1400">
              <a:solidFill>
                <a:srgbClr val="0D3C7F"/>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AutoNum type="alphaLcPeriod"/>
            </a:pPr>
            <a:r>
              <a:rPr lang="en">
                <a:solidFill>
                  <a:srgbClr val="0D3C7F"/>
                </a:solidFill>
                <a:latin typeface="Oswald"/>
                <a:ea typeface="Oswald"/>
                <a:cs typeface="Oswald"/>
                <a:sym typeface="Oswald"/>
              </a:rPr>
              <a:t>Highly beneficial, somewhat beneficial, not beneficial </a:t>
            </a:r>
            <a:endParaRPr>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AutoNum type="arabicPeriod"/>
            </a:pPr>
            <a:r>
              <a:rPr lang="en" sz="1400">
                <a:solidFill>
                  <a:srgbClr val="0D3C7F"/>
                </a:solidFill>
                <a:latin typeface="Oswald"/>
                <a:ea typeface="Oswald"/>
                <a:cs typeface="Oswald"/>
                <a:sym typeface="Oswald"/>
              </a:rPr>
              <a:t>How willing are you to try out the service?</a:t>
            </a:r>
            <a:endParaRPr sz="1400">
              <a:solidFill>
                <a:srgbClr val="0D3C7F"/>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AutoNum type="alphaLcPeriod"/>
            </a:pPr>
            <a:r>
              <a:rPr lang="en">
                <a:solidFill>
                  <a:srgbClr val="0D3C7F"/>
                </a:solidFill>
                <a:latin typeface="Oswald"/>
                <a:ea typeface="Oswald"/>
                <a:cs typeface="Oswald"/>
                <a:sym typeface="Oswald"/>
              </a:rPr>
              <a:t>Very willing, somewhat willing, not willing.</a:t>
            </a:r>
            <a:endParaRPr>
              <a:solidFill>
                <a:srgbClr val="0D3C7F"/>
              </a:solidFill>
              <a:latin typeface="Oswald"/>
              <a:ea typeface="Oswald"/>
              <a:cs typeface="Oswald"/>
              <a:sym typeface="Oswald"/>
            </a:endParaRPr>
          </a:p>
          <a:p>
            <a:pPr marL="457200" lvl="0" indent="-317500" algn="l" rtl="0">
              <a:spcBef>
                <a:spcPts val="0"/>
              </a:spcBef>
              <a:spcAft>
                <a:spcPts val="0"/>
              </a:spcAft>
              <a:buClr>
                <a:srgbClr val="0D3C7F"/>
              </a:buClr>
              <a:buSzPts val="1400"/>
              <a:buFont typeface="Oswald"/>
              <a:buAutoNum type="arabicPeriod"/>
            </a:pPr>
            <a:r>
              <a:rPr lang="en" sz="1400">
                <a:solidFill>
                  <a:srgbClr val="0D3C7F"/>
                </a:solidFill>
                <a:latin typeface="Oswald"/>
                <a:ea typeface="Oswald"/>
                <a:cs typeface="Oswald"/>
                <a:sym typeface="Oswald"/>
              </a:rPr>
              <a:t>Do you have any remaining thoughts or opinions about this proposal?</a:t>
            </a:r>
            <a:endParaRPr sz="1400">
              <a:solidFill>
                <a:srgbClr val="0D3C7F"/>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AutoNum type="alphaLcPeriod"/>
            </a:pPr>
            <a:r>
              <a:rPr lang="en">
                <a:solidFill>
                  <a:srgbClr val="0D3C7F"/>
                </a:solidFill>
                <a:latin typeface="Oswald"/>
                <a:ea typeface="Oswald"/>
                <a:cs typeface="Oswald"/>
                <a:sym typeface="Oswald"/>
              </a:rPr>
              <a:t>Open answer</a:t>
            </a:r>
            <a:endParaRPr>
              <a:solidFill>
                <a:srgbClr val="0D3C7F"/>
              </a:solidFill>
              <a:latin typeface="Oswald"/>
              <a:ea typeface="Oswald"/>
              <a:cs typeface="Oswald"/>
              <a:sym typeface="Oswald"/>
            </a:endParaRPr>
          </a:p>
          <a:p>
            <a:pPr marL="0" lvl="0" indent="0" algn="l" rtl="0">
              <a:spcBef>
                <a:spcPts val="0"/>
              </a:spcBef>
              <a:spcAft>
                <a:spcPts val="1600"/>
              </a:spcAft>
              <a:buNone/>
            </a:pPr>
            <a:endParaRPr/>
          </a:p>
        </p:txBody>
      </p:sp>
      <p:pic>
        <p:nvPicPr>
          <p:cNvPr id="205" name="Google Shape;205;p29"/>
          <p:cNvPicPr preferRelativeResize="0"/>
          <p:nvPr/>
        </p:nvPicPr>
        <p:blipFill>
          <a:blip r:embed="rId3">
            <a:alphaModFix/>
          </a:blip>
          <a:stretch>
            <a:fillRect/>
          </a:stretch>
        </p:blipFill>
        <p:spPr>
          <a:xfrm>
            <a:off x="0" y="4234250"/>
            <a:ext cx="909250" cy="909250"/>
          </a:xfrm>
          <a:prstGeom prst="rect">
            <a:avLst/>
          </a:prstGeom>
          <a:noFill/>
          <a:ln>
            <a:noFill/>
          </a:ln>
        </p:spPr>
      </p:pic>
      <p:sp>
        <p:nvSpPr>
          <p:cNvPr id="206" name="Google Shape;20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07" name="Google Shape;207;p29"/>
          <p:cNvSpPr txBox="1"/>
          <p:nvPr/>
        </p:nvSpPr>
        <p:spPr>
          <a:xfrm>
            <a:off x="7453800" y="4718175"/>
            <a:ext cx="1690200" cy="3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        Martina</a:t>
            </a:r>
            <a:endParaRPr>
              <a:solidFill>
                <a:srgbClr val="0D3C7F"/>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311700" y="445025"/>
            <a:ext cx="8520600" cy="572700"/>
          </a:xfrm>
          <a:prstGeom prst="rect">
            <a:avLst/>
          </a:prstGeom>
          <a:ln w="28575" cap="flat" cmpd="sng">
            <a:solidFill>
              <a:srgbClr val="06DED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94190"/>
                </a:solidFill>
                <a:latin typeface="Oswald"/>
                <a:ea typeface="Oswald"/>
                <a:cs typeface="Oswald"/>
                <a:sym typeface="Oswald"/>
              </a:rPr>
              <a:t>...and these were the results for our concept test.</a:t>
            </a:r>
            <a:endParaRPr>
              <a:solidFill>
                <a:srgbClr val="E94190"/>
              </a:solidFill>
              <a:latin typeface="Oswald"/>
              <a:ea typeface="Oswald"/>
              <a:cs typeface="Oswald"/>
              <a:sym typeface="Oswald"/>
            </a:endParaRPr>
          </a:p>
          <a:p>
            <a:pPr marL="0" lvl="0" indent="0" algn="l" rtl="0">
              <a:spcBef>
                <a:spcPts val="0"/>
              </a:spcBef>
              <a:spcAft>
                <a:spcPts val="0"/>
              </a:spcAft>
              <a:buNone/>
            </a:pPr>
            <a:endParaRPr/>
          </a:p>
        </p:txBody>
      </p:sp>
      <p:pic>
        <p:nvPicPr>
          <p:cNvPr id="213" name="Google Shape;213;p30"/>
          <p:cNvPicPr preferRelativeResize="0"/>
          <p:nvPr/>
        </p:nvPicPr>
        <p:blipFill>
          <a:blip r:embed="rId3">
            <a:alphaModFix/>
          </a:blip>
          <a:stretch>
            <a:fillRect/>
          </a:stretch>
        </p:blipFill>
        <p:spPr>
          <a:xfrm>
            <a:off x="0" y="4235350"/>
            <a:ext cx="908150" cy="908150"/>
          </a:xfrm>
          <a:prstGeom prst="rect">
            <a:avLst/>
          </a:prstGeom>
          <a:noFill/>
          <a:ln>
            <a:noFill/>
          </a:ln>
        </p:spPr>
      </p:pic>
      <p:sp>
        <p:nvSpPr>
          <p:cNvPr id="214" name="Google Shape;21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15" name="Google Shape;215;p30"/>
          <p:cNvSpPr txBox="1"/>
          <p:nvPr/>
        </p:nvSpPr>
        <p:spPr>
          <a:xfrm>
            <a:off x="413650" y="1088050"/>
            <a:ext cx="8058900" cy="3147300"/>
          </a:xfrm>
          <a:prstGeom prst="rect">
            <a:avLst/>
          </a:prstGeom>
          <a:noFill/>
          <a:ln w="28575" cap="flat" cmpd="sng">
            <a:solidFill>
              <a:srgbClr val="06DED4"/>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solidFill>
                  <a:srgbClr val="0D3C7F"/>
                </a:solidFill>
                <a:latin typeface="Oswald"/>
                <a:ea typeface="Oswald"/>
                <a:cs typeface="Oswald"/>
                <a:sym typeface="Oswald"/>
              </a:rPr>
              <a:t>Our sample size of 20 people gave the following results:</a:t>
            </a:r>
            <a:endParaRPr sz="1700">
              <a:solidFill>
                <a:srgbClr val="0D3C7F"/>
              </a:solidFill>
              <a:latin typeface="Oswald"/>
              <a:ea typeface="Oswald"/>
              <a:cs typeface="Oswald"/>
              <a:sym typeface="Oswald"/>
            </a:endParaRPr>
          </a:p>
          <a:p>
            <a:pPr marL="457200" lvl="0" indent="-336550" algn="l" rtl="0">
              <a:lnSpc>
                <a:spcPct val="115000"/>
              </a:lnSpc>
              <a:spcBef>
                <a:spcPts val="0"/>
              </a:spcBef>
              <a:spcAft>
                <a:spcPts val="0"/>
              </a:spcAft>
              <a:buClr>
                <a:srgbClr val="0D3C7F"/>
              </a:buClr>
              <a:buSzPts val="1700"/>
              <a:buFont typeface="Oswald"/>
              <a:buChar char="●"/>
            </a:pPr>
            <a:r>
              <a:rPr lang="en" sz="1700">
                <a:solidFill>
                  <a:srgbClr val="0D3C7F"/>
                </a:solidFill>
                <a:latin typeface="Oswald"/>
                <a:ea typeface="Oswald"/>
                <a:cs typeface="Oswald"/>
                <a:sym typeface="Oswald"/>
              </a:rPr>
              <a:t>90% of respondents either love or like the proposal</a:t>
            </a:r>
            <a:endParaRPr sz="1700">
              <a:solidFill>
                <a:srgbClr val="0D3C7F"/>
              </a:solidFill>
              <a:latin typeface="Oswald"/>
              <a:ea typeface="Oswald"/>
              <a:cs typeface="Oswald"/>
              <a:sym typeface="Oswald"/>
            </a:endParaRPr>
          </a:p>
          <a:p>
            <a:pPr marL="457200" lvl="0" indent="-336550" algn="l" rtl="0">
              <a:lnSpc>
                <a:spcPct val="115000"/>
              </a:lnSpc>
              <a:spcBef>
                <a:spcPts val="0"/>
              </a:spcBef>
              <a:spcAft>
                <a:spcPts val="0"/>
              </a:spcAft>
              <a:buClr>
                <a:srgbClr val="0D3C7F"/>
              </a:buClr>
              <a:buSzPts val="1700"/>
              <a:buFont typeface="Oswald"/>
              <a:buChar char="●"/>
            </a:pPr>
            <a:r>
              <a:rPr lang="en" sz="1700">
                <a:solidFill>
                  <a:srgbClr val="0D3C7F"/>
                </a:solidFill>
                <a:latin typeface="Oswald"/>
                <a:ea typeface="Oswald"/>
                <a:cs typeface="Oswald"/>
                <a:sym typeface="Oswald"/>
              </a:rPr>
              <a:t>85% would be likely or very likely to trust it</a:t>
            </a:r>
            <a:endParaRPr sz="1700">
              <a:solidFill>
                <a:srgbClr val="0D3C7F"/>
              </a:solidFill>
              <a:latin typeface="Oswald"/>
              <a:ea typeface="Oswald"/>
              <a:cs typeface="Oswald"/>
              <a:sym typeface="Oswald"/>
            </a:endParaRPr>
          </a:p>
          <a:p>
            <a:pPr marL="457200" lvl="0" indent="-336550" algn="l" rtl="0">
              <a:lnSpc>
                <a:spcPct val="115000"/>
              </a:lnSpc>
              <a:spcBef>
                <a:spcPts val="0"/>
              </a:spcBef>
              <a:spcAft>
                <a:spcPts val="0"/>
              </a:spcAft>
              <a:buClr>
                <a:srgbClr val="0D3C7F"/>
              </a:buClr>
              <a:buSzPts val="1700"/>
              <a:buFont typeface="Oswald"/>
              <a:buChar char="●"/>
            </a:pPr>
            <a:r>
              <a:rPr lang="en" sz="1700">
                <a:solidFill>
                  <a:srgbClr val="0D3C7F"/>
                </a:solidFill>
                <a:latin typeface="Oswald"/>
                <a:ea typeface="Oswald"/>
                <a:cs typeface="Oswald"/>
                <a:sym typeface="Oswald"/>
              </a:rPr>
              <a:t>90% believe it is very unique or somewhat unique</a:t>
            </a:r>
            <a:endParaRPr sz="1700">
              <a:solidFill>
                <a:srgbClr val="0D3C7F"/>
              </a:solidFill>
              <a:latin typeface="Oswald"/>
              <a:ea typeface="Oswald"/>
              <a:cs typeface="Oswald"/>
              <a:sym typeface="Oswald"/>
            </a:endParaRPr>
          </a:p>
          <a:p>
            <a:pPr marL="457200" lvl="0" indent="-336550" algn="l" rtl="0">
              <a:lnSpc>
                <a:spcPct val="115000"/>
              </a:lnSpc>
              <a:spcBef>
                <a:spcPts val="0"/>
              </a:spcBef>
              <a:spcAft>
                <a:spcPts val="0"/>
              </a:spcAft>
              <a:buClr>
                <a:srgbClr val="0D3C7F"/>
              </a:buClr>
              <a:buSzPts val="1700"/>
              <a:buFont typeface="Oswald"/>
              <a:buChar char="●"/>
            </a:pPr>
            <a:r>
              <a:rPr lang="en" sz="1700">
                <a:solidFill>
                  <a:srgbClr val="0D3C7F"/>
                </a:solidFill>
                <a:latin typeface="Oswald"/>
                <a:ea typeface="Oswald"/>
                <a:cs typeface="Oswald"/>
                <a:sym typeface="Oswald"/>
              </a:rPr>
              <a:t>95% believe it would be either highly or somewhat beneficial </a:t>
            </a:r>
            <a:endParaRPr sz="1700">
              <a:solidFill>
                <a:srgbClr val="0D3C7F"/>
              </a:solidFill>
              <a:latin typeface="Oswald"/>
              <a:ea typeface="Oswald"/>
              <a:cs typeface="Oswald"/>
              <a:sym typeface="Oswald"/>
            </a:endParaRPr>
          </a:p>
          <a:p>
            <a:pPr marL="457200" lvl="0" indent="-336550" algn="l" rtl="0">
              <a:lnSpc>
                <a:spcPct val="115000"/>
              </a:lnSpc>
              <a:spcBef>
                <a:spcPts val="0"/>
              </a:spcBef>
              <a:spcAft>
                <a:spcPts val="0"/>
              </a:spcAft>
              <a:buClr>
                <a:srgbClr val="0D3C7F"/>
              </a:buClr>
              <a:buSzPts val="1700"/>
              <a:buFont typeface="Oswald"/>
              <a:buChar char="●"/>
            </a:pPr>
            <a:r>
              <a:rPr lang="en" sz="1700">
                <a:solidFill>
                  <a:srgbClr val="0D3C7F"/>
                </a:solidFill>
                <a:latin typeface="Oswald"/>
                <a:ea typeface="Oswald"/>
                <a:cs typeface="Oswald"/>
                <a:sym typeface="Oswald"/>
              </a:rPr>
              <a:t>90% would be somewhat or very willing in trying it out </a:t>
            </a:r>
            <a:endParaRPr sz="1700">
              <a:solidFill>
                <a:srgbClr val="0D3C7F"/>
              </a:solidFill>
              <a:latin typeface="Oswald"/>
              <a:ea typeface="Oswald"/>
              <a:cs typeface="Oswald"/>
              <a:sym typeface="Oswald"/>
            </a:endParaRPr>
          </a:p>
          <a:p>
            <a:pPr marL="457200" lvl="0" indent="-336550" algn="l" rtl="0">
              <a:lnSpc>
                <a:spcPct val="115000"/>
              </a:lnSpc>
              <a:spcBef>
                <a:spcPts val="0"/>
              </a:spcBef>
              <a:spcAft>
                <a:spcPts val="0"/>
              </a:spcAft>
              <a:buClr>
                <a:srgbClr val="0D3C7F"/>
              </a:buClr>
              <a:buSzPts val="1700"/>
              <a:buFont typeface="Oswald"/>
              <a:buChar char="●"/>
            </a:pPr>
            <a:r>
              <a:rPr lang="en" sz="1700">
                <a:solidFill>
                  <a:srgbClr val="0D3C7F"/>
                </a:solidFill>
                <a:latin typeface="Oswald"/>
                <a:ea typeface="Oswald"/>
                <a:cs typeface="Oswald"/>
                <a:sym typeface="Oswald"/>
              </a:rPr>
              <a:t>In our open-ended question, one user stated:</a:t>
            </a:r>
            <a:endParaRPr sz="1700">
              <a:solidFill>
                <a:srgbClr val="0D3C7F"/>
              </a:solidFill>
              <a:latin typeface="Oswald"/>
              <a:ea typeface="Oswald"/>
              <a:cs typeface="Oswald"/>
              <a:sym typeface="Oswald"/>
            </a:endParaRPr>
          </a:p>
          <a:p>
            <a:pPr marL="914400" lvl="1" indent="-323850" algn="l" rtl="0">
              <a:lnSpc>
                <a:spcPct val="115000"/>
              </a:lnSpc>
              <a:spcBef>
                <a:spcPts val="0"/>
              </a:spcBef>
              <a:spcAft>
                <a:spcPts val="0"/>
              </a:spcAft>
              <a:buClr>
                <a:srgbClr val="0D3C7F"/>
              </a:buClr>
              <a:buSzPts val="1500"/>
              <a:buFont typeface="Oswald"/>
              <a:buChar char="○"/>
            </a:pPr>
            <a:r>
              <a:rPr lang="en" sz="1700">
                <a:solidFill>
                  <a:srgbClr val="0D3C7F"/>
                </a:solidFill>
                <a:latin typeface="Oswald"/>
                <a:ea typeface="Oswald"/>
                <a:cs typeface="Oswald"/>
                <a:sym typeface="Oswald"/>
              </a:rPr>
              <a:t>“</a:t>
            </a:r>
            <a:r>
              <a:rPr lang="en" sz="1600">
                <a:solidFill>
                  <a:srgbClr val="0D3C7F"/>
                </a:solidFill>
                <a:latin typeface="Oswald"/>
                <a:ea typeface="Oswald"/>
                <a:cs typeface="Oswald"/>
                <a:sym typeface="Oswald"/>
              </a:rPr>
              <a:t>I have not used Plenty of Fish before but this sounds like a really good security measure for those types of apps to start doing.”</a:t>
            </a:r>
            <a:endParaRPr sz="1600">
              <a:solidFill>
                <a:srgbClr val="0D3C7F"/>
              </a:solidFill>
              <a:latin typeface="Oswald"/>
              <a:ea typeface="Oswald"/>
              <a:cs typeface="Oswald"/>
              <a:sym typeface="Oswald"/>
            </a:endParaRPr>
          </a:p>
          <a:p>
            <a:pPr marL="0" lvl="0" indent="0" algn="l" rtl="0">
              <a:spcBef>
                <a:spcPts val="0"/>
              </a:spcBef>
              <a:spcAft>
                <a:spcPts val="0"/>
              </a:spcAft>
              <a:buNone/>
            </a:pPr>
            <a:endParaRPr sz="1500">
              <a:latin typeface="Oswald"/>
              <a:ea typeface="Oswald"/>
              <a:cs typeface="Oswald"/>
              <a:sym typeface="Oswald"/>
            </a:endParaRPr>
          </a:p>
        </p:txBody>
      </p:sp>
      <p:sp>
        <p:nvSpPr>
          <p:cNvPr id="216" name="Google Shape;216;p30"/>
          <p:cNvSpPr txBox="1"/>
          <p:nvPr/>
        </p:nvSpPr>
        <p:spPr>
          <a:xfrm>
            <a:off x="7453800" y="4718175"/>
            <a:ext cx="1690200" cy="3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         Martina</a:t>
            </a:r>
            <a:endParaRPr>
              <a:solidFill>
                <a:srgbClr val="0D3C7F"/>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1645500" y="235825"/>
            <a:ext cx="5853000" cy="71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94190"/>
                </a:solidFill>
                <a:latin typeface="Oswald"/>
                <a:ea typeface="Oswald"/>
                <a:cs typeface="Oswald"/>
                <a:sym typeface="Oswald"/>
              </a:rPr>
              <a:t>This is our budget plan for our paid media.</a:t>
            </a:r>
            <a:endParaRPr>
              <a:solidFill>
                <a:srgbClr val="E94190"/>
              </a:solidFill>
              <a:latin typeface="Oswald"/>
              <a:ea typeface="Oswald"/>
              <a:cs typeface="Oswald"/>
              <a:sym typeface="Oswald"/>
            </a:endParaRPr>
          </a:p>
        </p:txBody>
      </p:sp>
      <p:sp>
        <p:nvSpPr>
          <p:cNvPr id="222" name="Google Shape;222;p31"/>
          <p:cNvSpPr txBox="1"/>
          <p:nvPr/>
        </p:nvSpPr>
        <p:spPr>
          <a:xfrm>
            <a:off x="44425" y="1497350"/>
            <a:ext cx="1465800" cy="1050000"/>
          </a:xfrm>
          <a:prstGeom prst="rect">
            <a:avLst/>
          </a:prstGeom>
          <a:noFill/>
          <a:ln w="28575" cap="flat" cmpd="sng">
            <a:solidFill>
              <a:srgbClr val="E941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Oswald"/>
                <a:ea typeface="Oswald"/>
                <a:cs typeface="Oswald"/>
                <a:sym typeface="Oswald"/>
              </a:rPr>
              <a:t>Allocated Budget: </a:t>
            </a:r>
            <a:endParaRPr sz="2000">
              <a:latin typeface="Oswald"/>
              <a:ea typeface="Oswald"/>
              <a:cs typeface="Oswald"/>
              <a:sym typeface="Oswald"/>
            </a:endParaRPr>
          </a:p>
          <a:p>
            <a:pPr marL="0" lvl="0" indent="0" algn="ctr" rtl="0">
              <a:spcBef>
                <a:spcPts val="0"/>
              </a:spcBef>
              <a:spcAft>
                <a:spcPts val="0"/>
              </a:spcAft>
              <a:buNone/>
            </a:pPr>
            <a:r>
              <a:rPr lang="en" sz="2000">
                <a:latin typeface="Oswald"/>
                <a:ea typeface="Oswald"/>
                <a:cs typeface="Oswald"/>
                <a:sym typeface="Oswald"/>
              </a:rPr>
              <a:t>$10,000,000</a:t>
            </a:r>
            <a:endParaRPr sz="2000">
              <a:latin typeface="Oswald"/>
              <a:ea typeface="Oswald"/>
              <a:cs typeface="Oswald"/>
              <a:sym typeface="Oswald"/>
            </a:endParaRPr>
          </a:p>
          <a:p>
            <a:pPr marL="0" lvl="0" indent="0" algn="l" rtl="0">
              <a:spcBef>
                <a:spcPts val="0"/>
              </a:spcBef>
              <a:spcAft>
                <a:spcPts val="0"/>
              </a:spcAft>
              <a:buNone/>
            </a:pPr>
            <a:endParaRPr sz="900"/>
          </a:p>
        </p:txBody>
      </p:sp>
      <p:sp>
        <p:nvSpPr>
          <p:cNvPr id="223" name="Google Shape;223;p31"/>
          <p:cNvSpPr txBox="1"/>
          <p:nvPr/>
        </p:nvSpPr>
        <p:spPr>
          <a:xfrm>
            <a:off x="1582350" y="1172350"/>
            <a:ext cx="5979300" cy="3207300"/>
          </a:xfrm>
          <a:prstGeom prst="rect">
            <a:avLst/>
          </a:prstGeom>
          <a:noFill/>
          <a:ln w="28575" cap="flat" cmpd="sng">
            <a:solidFill>
              <a:srgbClr val="35CDC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E94190"/>
                </a:solidFill>
                <a:latin typeface="Oswald"/>
                <a:ea typeface="Oswald"/>
                <a:cs typeface="Oswald"/>
                <a:sym typeface="Oswald"/>
              </a:rPr>
              <a:t>Digital/Online Print Media</a:t>
            </a:r>
            <a:r>
              <a:rPr lang="en" sz="2400">
                <a:solidFill>
                  <a:srgbClr val="0D3C7F"/>
                </a:solidFill>
                <a:latin typeface="Oswald"/>
                <a:ea typeface="Oswald"/>
                <a:cs typeface="Oswald"/>
                <a:sym typeface="Oswald"/>
              </a:rPr>
              <a:t> - $700,000 (7%)</a:t>
            </a:r>
            <a:endParaRPr sz="2400">
              <a:solidFill>
                <a:srgbClr val="0D3C7F"/>
              </a:solidFill>
              <a:latin typeface="Oswald"/>
              <a:ea typeface="Oswald"/>
              <a:cs typeface="Oswald"/>
              <a:sym typeface="Oswald"/>
            </a:endParaRPr>
          </a:p>
          <a:p>
            <a:pPr marL="0" lvl="0" indent="0" algn="ctr" rtl="0">
              <a:spcBef>
                <a:spcPts val="0"/>
              </a:spcBef>
              <a:spcAft>
                <a:spcPts val="0"/>
              </a:spcAft>
              <a:buNone/>
            </a:pPr>
            <a:r>
              <a:rPr lang="en" sz="2400">
                <a:solidFill>
                  <a:srgbClr val="E94190"/>
                </a:solidFill>
                <a:latin typeface="Oswald"/>
                <a:ea typeface="Oswald"/>
                <a:cs typeface="Oswald"/>
                <a:sym typeface="Oswald"/>
              </a:rPr>
              <a:t>Social Media</a:t>
            </a:r>
            <a:r>
              <a:rPr lang="en" sz="2400">
                <a:solidFill>
                  <a:srgbClr val="0D3C7F"/>
                </a:solidFill>
                <a:latin typeface="Oswald"/>
                <a:ea typeface="Oswald"/>
                <a:cs typeface="Oswald"/>
                <a:sym typeface="Oswald"/>
              </a:rPr>
              <a:t> - $2,000,000 (20%)</a:t>
            </a:r>
            <a:endParaRPr sz="2400">
              <a:solidFill>
                <a:srgbClr val="0D3C7F"/>
              </a:solidFill>
              <a:latin typeface="Oswald"/>
              <a:ea typeface="Oswald"/>
              <a:cs typeface="Oswald"/>
              <a:sym typeface="Oswald"/>
            </a:endParaRPr>
          </a:p>
          <a:p>
            <a:pPr marL="0" lvl="0" indent="0" algn="ctr" rtl="0">
              <a:spcBef>
                <a:spcPts val="0"/>
              </a:spcBef>
              <a:spcAft>
                <a:spcPts val="0"/>
              </a:spcAft>
              <a:buNone/>
            </a:pPr>
            <a:r>
              <a:rPr lang="en" sz="2400">
                <a:solidFill>
                  <a:srgbClr val="E94190"/>
                </a:solidFill>
                <a:latin typeface="Oswald"/>
                <a:ea typeface="Oswald"/>
                <a:cs typeface="Oswald"/>
                <a:sym typeface="Oswald"/>
              </a:rPr>
              <a:t>Streaming</a:t>
            </a:r>
            <a:r>
              <a:rPr lang="en" sz="2400">
                <a:solidFill>
                  <a:srgbClr val="0D3C7F"/>
                </a:solidFill>
                <a:latin typeface="Oswald"/>
                <a:ea typeface="Oswald"/>
                <a:cs typeface="Oswald"/>
                <a:sym typeface="Oswald"/>
              </a:rPr>
              <a:t> - $3,000,000 (30%)</a:t>
            </a:r>
            <a:endParaRPr sz="2400">
              <a:solidFill>
                <a:srgbClr val="0D3C7F"/>
              </a:solidFill>
              <a:latin typeface="Oswald"/>
              <a:ea typeface="Oswald"/>
              <a:cs typeface="Oswald"/>
              <a:sym typeface="Oswald"/>
            </a:endParaRPr>
          </a:p>
          <a:p>
            <a:pPr marL="0" lvl="0" indent="0" algn="ctr" rtl="0">
              <a:spcBef>
                <a:spcPts val="0"/>
              </a:spcBef>
              <a:spcAft>
                <a:spcPts val="0"/>
              </a:spcAft>
              <a:buNone/>
            </a:pPr>
            <a:r>
              <a:rPr lang="en" sz="2400">
                <a:solidFill>
                  <a:srgbClr val="E94190"/>
                </a:solidFill>
                <a:latin typeface="Oswald"/>
                <a:ea typeface="Oswald"/>
                <a:cs typeface="Oswald"/>
                <a:sym typeface="Oswald"/>
              </a:rPr>
              <a:t>Traditional Media</a:t>
            </a:r>
            <a:r>
              <a:rPr lang="en" sz="2400">
                <a:solidFill>
                  <a:srgbClr val="0D3C7F"/>
                </a:solidFill>
                <a:latin typeface="Oswald"/>
                <a:ea typeface="Oswald"/>
                <a:cs typeface="Oswald"/>
                <a:sym typeface="Oswald"/>
              </a:rPr>
              <a:t> - $1,900,000 (19%)</a:t>
            </a:r>
            <a:endParaRPr sz="2400">
              <a:solidFill>
                <a:srgbClr val="0D3C7F"/>
              </a:solidFill>
              <a:latin typeface="Oswald"/>
              <a:ea typeface="Oswald"/>
              <a:cs typeface="Oswald"/>
              <a:sym typeface="Oswald"/>
            </a:endParaRPr>
          </a:p>
          <a:p>
            <a:pPr marL="0" lvl="0" indent="0" algn="ctr" rtl="0">
              <a:spcBef>
                <a:spcPts val="0"/>
              </a:spcBef>
              <a:spcAft>
                <a:spcPts val="0"/>
              </a:spcAft>
              <a:buNone/>
            </a:pPr>
            <a:r>
              <a:rPr lang="en" sz="2400">
                <a:solidFill>
                  <a:srgbClr val="E94190"/>
                </a:solidFill>
                <a:latin typeface="Oswald"/>
                <a:ea typeface="Oswald"/>
                <a:cs typeface="Oswald"/>
                <a:sym typeface="Oswald"/>
              </a:rPr>
              <a:t>SEO &amp; SEM</a:t>
            </a:r>
            <a:r>
              <a:rPr lang="en" sz="2400">
                <a:solidFill>
                  <a:srgbClr val="0D3C7F"/>
                </a:solidFill>
                <a:latin typeface="Oswald"/>
                <a:ea typeface="Oswald"/>
                <a:cs typeface="Oswald"/>
                <a:sym typeface="Oswald"/>
              </a:rPr>
              <a:t> - $100,000 (1%)</a:t>
            </a:r>
            <a:endParaRPr sz="2400">
              <a:solidFill>
                <a:srgbClr val="0D3C7F"/>
              </a:solidFill>
              <a:latin typeface="Oswald"/>
              <a:ea typeface="Oswald"/>
              <a:cs typeface="Oswald"/>
              <a:sym typeface="Oswald"/>
            </a:endParaRPr>
          </a:p>
          <a:p>
            <a:pPr marL="0" lvl="0" indent="0" algn="ctr" rtl="0">
              <a:spcBef>
                <a:spcPts val="0"/>
              </a:spcBef>
              <a:spcAft>
                <a:spcPts val="0"/>
              </a:spcAft>
              <a:buNone/>
            </a:pPr>
            <a:r>
              <a:rPr lang="en" sz="2400">
                <a:solidFill>
                  <a:srgbClr val="E94190"/>
                </a:solidFill>
                <a:latin typeface="Oswald"/>
                <a:ea typeface="Oswald"/>
                <a:cs typeface="Oswald"/>
                <a:sym typeface="Oswald"/>
              </a:rPr>
              <a:t>Influencers</a:t>
            </a:r>
            <a:r>
              <a:rPr lang="en" sz="2400">
                <a:solidFill>
                  <a:srgbClr val="0D3C7F"/>
                </a:solidFill>
                <a:latin typeface="Oswald"/>
                <a:ea typeface="Oswald"/>
                <a:cs typeface="Oswald"/>
                <a:sym typeface="Oswald"/>
              </a:rPr>
              <a:t> - 1,900,000 (19%)</a:t>
            </a:r>
            <a:endParaRPr sz="2400">
              <a:solidFill>
                <a:srgbClr val="0D3C7F"/>
              </a:solidFill>
              <a:latin typeface="Oswald"/>
              <a:ea typeface="Oswald"/>
              <a:cs typeface="Oswald"/>
              <a:sym typeface="Oswald"/>
            </a:endParaRPr>
          </a:p>
          <a:p>
            <a:pPr marL="0" lvl="0" indent="0" algn="ctr" rtl="0">
              <a:spcBef>
                <a:spcPts val="0"/>
              </a:spcBef>
              <a:spcAft>
                <a:spcPts val="0"/>
              </a:spcAft>
              <a:buNone/>
            </a:pPr>
            <a:r>
              <a:rPr lang="en" sz="2400">
                <a:solidFill>
                  <a:srgbClr val="E94190"/>
                </a:solidFill>
                <a:latin typeface="Oswald"/>
                <a:ea typeface="Oswald"/>
                <a:cs typeface="Oswald"/>
                <a:sym typeface="Oswald"/>
              </a:rPr>
              <a:t>Production Cost </a:t>
            </a:r>
            <a:r>
              <a:rPr lang="en" sz="2400">
                <a:solidFill>
                  <a:srgbClr val="0D3C7F"/>
                </a:solidFill>
                <a:latin typeface="Oswald"/>
                <a:ea typeface="Oswald"/>
                <a:cs typeface="Oswald"/>
                <a:sym typeface="Oswald"/>
              </a:rPr>
              <a:t>- $500,000 (5%)</a:t>
            </a:r>
            <a:endParaRPr sz="2400">
              <a:solidFill>
                <a:srgbClr val="0D3C7F"/>
              </a:solidFill>
              <a:latin typeface="Oswald"/>
              <a:ea typeface="Oswald"/>
              <a:cs typeface="Oswald"/>
              <a:sym typeface="Oswald"/>
            </a:endParaRPr>
          </a:p>
          <a:p>
            <a:pPr marL="0" lvl="0" indent="0" algn="ctr" rtl="0">
              <a:spcBef>
                <a:spcPts val="0"/>
              </a:spcBef>
              <a:spcAft>
                <a:spcPts val="0"/>
              </a:spcAft>
              <a:buNone/>
            </a:pPr>
            <a:r>
              <a:rPr lang="en" sz="2400">
                <a:solidFill>
                  <a:srgbClr val="E94190"/>
                </a:solidFill>
                <a:latin typeface="Oswald"/>
                <a:ea typeface="Oswald"/>
                <a:cs typeface="Oswald"/>
                <a:sym typeface="Oswald"/>
              </a:rPr>
              <a:t>Additional Media</a:t>
            </a:r>
            <a:r>
              <a:rPr lang="en" sz="2400">
                <a:solidFill>
                  <a:srgbClr val="0D3C7F"/>
                </a:solidFill>
                <a:latin typeface="Oswald"/>
                <a:ea typeface="Oswald"/>
                <a:cs typeface="Oswald"/>
                <a:sym typeface="Oswald"/>
              </a:rPr>
              <a:t> - $2,000,000</a:t>
            </a:r>
            <a:endParaRPr sz="2400">
              <a:solidFill>
                <a:srgbClr val="0D3C7F"/>
              </a:solidFill>
              <a:latin typeface="Oswald"/>
              <a:ea typeface="Oswald"/>
              <a:cs typeface="Oswald"/>
              <a:sym typeface="Oswald"/>
            </a:endParaRPr>
          </a:p>
          <a:p>
            <a:pPr marL="0" lvl="0" indent="0" algn="l" rtl="0">
              <a:spcBef>
                <a:spcPts val="0"/>
              </a:spcBef>
              <a:spcAft>
                <a:spcPts val="0"/>
              </a:spcAft>
              <a:buNone/>
            </a:pPr>
            <a:endParaRPr sz="2200">
              <a:solidFill>
                <a:srgbClr val="0D3C7F"/>
              </a:solidFill>
              <a:latin typeface="Oswald"/>
              <a:ea typeface="Oswald"/>
              <a:cs typeface="Oswald"/>
              <a:sym typeface="Oswald"/>
            </a:endParaRPr>
          </a:p>
          <a:p>
            <a:pPr marL="0" lvl="0" indent="0" algn="l" rtl="0">
              <a:spcBef>
                <a:spcPts val="0"/>
              </a:spcBef>
              <a:spcAft>
                <a:spcPts val="0"/>
              </a:spcAft>
              <a:buNone/>
            </a:pPr>
            <a:endParaRPr sz="2200">
              <a:solidFill>
                <a:srgbClr val="0D3C7F"/>
              </a:solidFill>
              <a:latin typeface="Oswald"/>
              <a:ea typeface="Oswald"/>
              <a:cs typeface="Oswald"/>
              <a:sym typeface="Oswald"/>
            </a:endParaRPr>
          </a:p>
        </p:txBody>
      </p:sp>
      <p:sp>
        <p:nvSpPr>
          <p:cNvPr id="224" name="Google Shape;22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25" name="Google Shape;225;p31"/>
          <p:cNvSpPr txBox="1"/>
          <p:nvPr/>
        </p:nvSpPr>
        <p:spPr>
          <a:xfrm>
            <a:off x="58225" y="2828325"/>
            <a:ext cx="1438200" cy="1050000"/>
          </a:xfrm>
          <a:prstGeom prst="rect">
            <a:avLst/>
          </a:prstGeom>
          <a:noFill/>
          <a:ln w="28575" cap="flat" cmpd="sng">
            <a:solidFill>
              <a:srgbClr val="0D3C7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900">
                <a:latin typeface="Oswald"/>
                <a:ea typeface="Oswald"/>
                <a:cs typeface="Oswald"/>
                <a:sym typeface="Oswald"/>
              </a:rPr>
              <a:t>A</a:t>
            </a:r>
            <a:r>
              <a:rPr lang="en" sz="2000">
                <a:latin typeface="Oswald"/>
                <a:ea typeface="Oswald"/>
                <a:cs typeface="Oswald"/>
                <a:sym typeface="Oswald"/>
              </a:rPr>
              <a:t>dditional Media:</a:t>
            </a:r>
            <a:endParaRPr sz="2000">
              <a:latin typeface="Oswald"/>
              <a:ea typeface="Oswald"/>
              <a:cs typeface="Oswald"/>
              <a:sym typeface="Oswald"/>
            </a:endParaRPr>
          </a:p>
          <a:p>
            <a:pPr marL="0" lvl="0" indent="0" algn="ctr" rtl="0">
              <a:spcBef>
                <a:spcPts val="0"/>
              </a:spcBef>
              <a:spcAft>
                <a:spcPts val="0"/>
              </a:spcAft>
              <a:buNone/>
            </a:pPr>
            <a:r>
              <a:rPr lang="en" sz="2000">
                <a:latin typeface="Oswald"/>
                <a:ea typeface="Oswald"/>
                <a:cs typeface="Oswald"/>
                <a:sym typeface="Oswald"/>
              </a:rPr>
              <a:t>$2,000,000</a:t>
            </a:r>
            <a:endParaRPr sz="2000">
              <a:latin typeface="Oswald"/>
              <a:ea typeface="Oswald"/>
              <a:cs typeface="Oswald"/>
              <a:sym typeface="Oswald"/>
            </a:endParaRPr>
          </a:p>
        </p:txBody>
      </p:sp>
      <p:sp>
        <p:nvSpPr>
          <p:cNvPr id="226" name="Google Shape;226;p31"/>
          <p:cNvSpPr txBox="1"/>
          <p:nvPr/>
        </p:nvSpPr>
        <p:spPr>
          <a:xfrm>
            <a:off x="6321475" y="4745150"/>
            <a:ext cx="2265000" cy="3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    Lexie, Martina, Grace, Owen</a:t>
            </a:r>
            <a:endParaRPr>
              <a:solidFill>
                <a:srgbClr val="0D3C7F"/>
              </a:solidFill>
              <a:latin typeface="Oswald"/>
              <a:ea typeface="Oswald"/>
              <a:cs typeface="Oswald"/>
              <a:sym typeface="Oswald"/>
            </a:endParaRPr>
          </a:p>
        </p:txBody>
      </p:sp>
      <p:pic>
        <p:nvPicPr>
          <p:cNvPr id="227" name="Google Shape;227;p31"/>
          <p:cNvPicPr preferRelativeResize="0"/>
          <p:nvPr/>
        </p:nvPicPr>
        <p:blipFill>
          <a:blip r:embed="rId3">
            <a:alphaModFix/>
          </a:blip>
          <a:stretch>
            <a:fillRect/>
          </a:stretch>
        </p:blipFill>
        <p:spPr>
          <a:xfrm>
            <a:off x="0" y="4196675"/>
            <a:ext cx="946825" cy="946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56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We asked singles about their dating app experiences.</a:t>
            </a:r>
            <a:endParaRPr>
              <a:solidFill>
                <a:srgbClr val="0D3C7F"/>
              </a:solidFill>
              <a:latin typeface="Oswald"/>
              <a:ea typeface="Oswald"/>
              <a:cs typeface="Oswald"/>
              <a:sym typeface="Oswald"/>
            </a:endParaRPr>
          </a:p>
        </p:txBody>
      </p:sp>
      <p:sp>
        <p:nvSpPr>
          <p:cNvPr id="63" name="Google Shape;63;p14"/>
          <p:cNvSpPr txBox="1">
            <a:spLocks noGrp="1"/>
          </p:cNvSpPr>
          <p:nvPr>
            <p:ph type="body" idx="1"/>
          </p:nvPr>
        </p:nvSpPr>
        <p:spPr>
          <a:xfrm>
            <a:off x="0" y="1016125"/>
            <a:ext cx="4833900" cy="4127700"/>
          </a:xfrm>
          <a:prstGeom prst="rect">
            <a:avLst/>
          </a:prstGeom>
          <a:ln w="28575" cap="flat" cmpd="sng">
            <a:solidFill>
              <a:srgbClr val="35CDC1"/>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Clr>
                <a:srgbClr val="0D3C7F"/>
              </a:buClr>
              <a:buSzPts val="1800"/>
              <a:buFont typeface="Oswald"/>
              <a:buChar char="●"/>
            </a:pPr>
            <a:r>
              <a:rPr lang="en">
                <a:solidFill>
                  <a:srgbClr val="0D3C7F"/>
                </a:solidFill>
                <a:latin typeface="Oswald"/>
                <a:ea typeface="Oswald"/>
                <a:cs typeface="Oswald"/>
                <a:sym typeface="Oswald"/>
              </a:rPr>
              <a:t>A few questions asked in the survey and why</a:t>
            </a:r>
            <a:endParaRPr>
              <a:solidFill>
                <a:srgbClr val="0D3C7F"/>
              </a:solidFill>
              <a:latin typeface="Oswald"/>
              <a:ea typeface="Oswald"/>
              <a:cs typeface="Oswald"/>
              <a:sym typeface="Oswald"/>
            </a:endParaRPr>
          </a:p>
          <a:p>
            <a:pPr marL="914400" lvl="1" indent="-323850" algn="l" rtl="0">
              <a:spcBef>
                <a:spcPts val="0"/>
              </a:spcBef>
              <a:spcAft>
                <a:spcPts val="0"/>
              </a:spcAft>
              <a:buClr>
                <a:srgbClr val="E94190"/>
              </a:buClr>
              <a:buSzPts val="1500"/>
              <a:buFont typeface="Oswald"/>
              <a:buChar char="○"/>
            </a:pPr>
            <a:r>
              <a:rPr lang="en" sz="1200">
                <a:solidFill>
                  <a:srgbClr val="E94190"/>
                </a:solidFill>
                <a:latin typeface="Oswald"/>
                <a:ea typeface="Oswald"/>
                <a:cs typeface="Oswald"/>
                <a:sym typeface="Oswald"/>
              </a:rPr>
              <a:t>What would be your go to dating app?</a:t>
            </a:r>
            <a:endParaRPr sz="1200">
              <a:solidFill>
                <a:srgbClr val="E94190"/>
              </a:solidFill>
              <a:latin typeface="Oswald"/>
              <a:ea typeface="Oswald"/>
              <a:cs typeface="Oswald"/>
              <a:sym typeface="Oswald"/>
            </a:endParaRPr>
          </a:p>
          <a:p>
            <a:pPr marL="1371600" lvl="2" indent="-304800" algn="l" rtl="0">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Show our competitors and what we should strive for</a:t>
            </a:r>
            <a:endParaRPr sz="1200" b="1">
              <a:solidFill>
                <a:srgbClr val="0D3C7F"/>
              </a:solidFill>
              <a:latin typeface="Oswald"/>
              <a:ea typeface="Oswald"/>
              <a:cs typeface="Oswald"/>
              <a:sym typeface="Oswald"/>
            </a:endParaRPr>
          </a:p>
          <a:p>
            <a:pPr marL="914400" lvl="1" indent="-304800" algn="l" rtl="0">
              <a:spcBef>
                <a:spcPts val="0"/>
              </a:spcBef>
              <a:spcAft>
                <a:spcPts val="0"/>
              </a:spcAft>
              <a:buClr>
                <a:srgbClr val="E94190"/>
              </a:buClr>
              <a:buSzPts val="1200"/>
              <a:buFont typeface="Oswald"/>
              <a:buChar char="○"/>
            </a:pPr>
            <a:r>
              <a:rPr lang="en" sz="1200">
                <a:solidFill>
                  <a:srgbClr val="E94190"/>
                </a:solidFill>
                <a:latin typeface="Oswald"/>
                <a:ea typeface="Oswald"/>
                <a:cs typeface="Oswald"/>
                <a:sym typeface="Oswald"/>
              </a:rPr>
              <a:t>What do you think dating apps are missing?</a:t>
            </a:r>
            <a:endParaRPr sz="1200">
              <a:solidFill>
                <a:srgbClr val="E94190"/>
              </a:solidFill>
              <a:latin typeface="Oswald"/>
              <a:ea typeface="Oswald"/>
              <a:cs typeface="Oswald"/>
              <a:sym typeface="Oswald"/>
            </a:endParaRPr>
          </a:p>
          <a:p>
            <a:pPr marL="1371600" lvl="2" indent="-304800" algn="l" rtl="0">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What consumers are seeking to fulfill</a:t>
            </a:r>
            <a:endParaRPr sz="1200" b="1">
              <a:solidFill>
                <a:srgbClr val="0D3C7F"/>
              </a:solidFill>
              <a:latin typeface="Oswald"/>
              <a:ea typeface="Oswald"/>
              <a:cs typeface="Oswald"/>
              <a:sym typeface="Oswald"/>
            </a:endParaRPr>
          </a:p>
          <a:p>
            <a:pPr marL="914400" lvl="1" indent="-304800" algn="l" rtl="0">
              <a:spcBef>
                <a:spcPts val="0"/>
              </a:spcBef>
              <a:spcAft>
                <a:spcPts val="0"/>
              </a:spcAft>
              <a:buClr>
                <a:srgbClr val="E94190"/>
              </a:buClr>
              <a:buSzPts val="1200"/>
              <a:buFont typeface="Oswald"/>
              <a:buChar char="○"/>
            </a:pPr>
            <a:r>
              <a:rPr lang="en" sz="1200">
                <a:solidFill>
                  <a:srgbClr val="E94190"/>
                </a:solidFill>
                <a:latin typeface="Oswald"/>
                <a:ea typeface="Oswald"/>
                <a:cs typeface="Oswald"/>
                <a:sym typeface="Oswald"/>
              </a:rPr>
              <a:t>What made you stop using a dating app?</a:t>
            </a:r>
            <a:endParaRPr sz="1200">
              <a:solidFill>
                <a:srgbClr val="E94190"/>
              </a:solidFill>
              <a:latin typeface="Oswald"/>
              <a:ea typeface="Oswald"/>
              <a:cs typeface="Oswald"/>
              <a:sym typeface="Oswald"/>
            </a:endParaRPr>
          </a:p>
          <a:p>
            <a:pPr marL="1371600" lvl="2" indent="-304800" algn="l" rtl="0">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Helps understand reason of leaving and competitors’ mistakes</a:t>
            </a:r>
            <a:endParaRPr sz="1200" b="1">
              <a:solidFill>
                <a:srgbClr val="0D3C7F"/>
              </a:solidFill>
              <a:latin typeface="Oswald"/>
              <a:ea typeface="Oswald"/>
              <a:cs typeface="Oswald"/>
              <a:sym typeface="Oswald"/>
            </a:endParaRPr>
          </a:p>
          <a:p>
            <a:pPr marL="914400" lvl="1" indent="-304800" algn="l" rtl="0">
              <a:spcBef>
                <a:spcPts val="0"/>
              </a:spcBef>
              <a:spcAft>
                <a:spcPts val="0"/>
              </a:spcAft>
              <a:buClr>
                <a:srgbClr val="E94190"/>
              </a:buClr>
              <a:buSzPts val="1200"/>
              <a:buFont typeface="Oswald"/>
              <a:buChar char="○"/>
            </a:pPr>
            <a:r>
              <a:rPr lang="en" sz="1200">
                <a:solidFill>
                  <a:srgbClr val="E94190"/>
                </a:solidFill>
                <a:latin typeface="Oswald"/>
                <a:ea typeface="Oswald"/>
                <a:cs typeface="Oswald"/>
                <a:sym typeface="Oswald"/>
              </a:rPr>
              <a:t>Since COVID-19, has your perspective on dating apps changed?</a:t>
            </a:r>
            <a:endParaRPr sz="1200">
              <a:solidFill>
                <a:srgbClr val="E94190"/>
              </a:solidFill>
              <a:latin typeface="Oswald"/>
              <a:ea typeface="Oswald"/>
              <a:cs typeface="Oswald"/>
              <a:sym typeface="Oswald"/>
            </a:endParaRPr>
          </a:p>
          <a:p>
            <a:pPr marL="1371600" lvl="2" indent="-304800" algn="l" rtl="0">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Helps recognize new patterns and preferences in dating </a:t>
            </a:r>
            <a:endParaRPr sz="1200" b="1">
              <a:solidFill>
                <a:srgbClr val="0D3C7F"/>
              </a:solidFill>
              <a:latin typeface="Oswald"/>
              <a:ea typeface="Oswald"/>
              <a:cs typeface="Oswald"/>
              <a:sym typeface="Oswald"/>
            </a:endParaRPr>
          </a:p>
          <a:p>
            <a:pPr marL="914400" lvl="1" indent="-304800" algn="l" rtl="0">
              <a:spcBef>
                <a:spcPts val="0"/>
              </a:spcBef>
              <a:spcAft>
                <a:spcPts val="0"/>
              </a:spcAft>
              <a:buClr>
                <a:srgbClr val="E94190"/>
              </a:buClr>
              <a:buSzPts val="1200"/>
              <a:buFont typeface="Oswald"/>
              <a:buChar char="○"/>
            </a:pPr>
            <a:r>
              <a:rPr lang="en" sz="1200">
                <a:solidFill>
                  <a:srgbClr val="E94190"/>
                </a:solidFill>
                <a:latin typeface="Oswald"/>
                <a:ea typeface="Oswald"/>
                <a:cs typeface="Oswald"/>
                <a:sym typeface="Oswald"/>
              </a:rPr>
              <a:t>What is your biggest concern using dating apps?</a:t>
            </a:r>
            <a:endParaRPr sz="1200">
              <a:solidFill>
                <a:srgbClr val="E94190"/>
              </a:solidFill>
              <a:latin typeface="Oswald"/>
              <a:ea typeface="Oswald"/>
              <a:cs typeface="Oswald"/>
              <a:sym typeface="Oswald"/>
            </a:endParaRPr>
          </a:p>
          <a:p>
            <a:pPr marL="1371600" lvl="2" indent="-304800" algn="l" rtl="0">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Highlights the main worries amongst users </a:t>
            </a:r>
            <a:endParaRPr/>
          </a:p>
        </p:txBody>
      </p:sp>
      <p:sp>
        <p:nvSpPr>
          <p:cNvPr id="64" name="Google Shape;64;p14"/>
          <p:cNvSpPr txBox="1"/>
          <p:nvPr/>
        </p:nvSpPr>
        <p:spPr>
          <a:xfrm>
            <a:off x="4833900" y="1016125"/>
            <a:ext cx="4310100" cy="4127700"/>
          </a:xfrm>
          <a:prstGeom prst="rect">
            <a:avLst/>
          </a:prstGeom>
          <a:noFill/>
          <a:ln w="28575" cap="flat" cmpd="sng">
            <a:solidFill>
              <a:srgbClr val="35CDC1"/>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D3C7F"/>
              </a:buClr>
              <a:buSzPts val="1800"/>
              <a:buFont typeface="Oswald"/>
              <a:buChar char="●"/>
            </a:pPr>
            <a:r>
              <a:rPr lang="en" sz="1800">
                <a:solidFill>
                  <a:srgbClr val="0D3C7F"/>
                </a:solidFill>
                <a:latin typeface="Oswald"/>
                <a:ea typeface="Oswald"/>
                <a:cs typeface="Oswald"/>
                <a:sym typeface="Oswald"/>
              </a:rPr>
              <a:t>Our findings (32 respondents ages 18-24) </a:t>
            </a:r>
            <a:endParaRPr sz="1100">
              <a:solidFill>
                <a:srgbClr val="0D3C7F"/>
              </a:solidFill>
              <a:latin typeface="Oswald"/>
              <a:ea typeface="Oswald"/>
              <a:cs typeface="Oswald"/>
              <a:sym typeface="Oswald"/>
            </a:endParaRPr>
          </a:p>
          <a:p>
            <a:pPr marL="914400" lvl="1" indent="-323850" algn="l" rtl="0">
              <a:lnSpc>
                <a:spcPct val="115000"/>
              </a:lnSpc>
              <a:spcBef>
                <a:spcPts val="0"/>
              </a:spcBef>
              <a:spcAft>
                <a:spcPts val="0"/>
              </a:spcAft>
              <a:buClr>
                <a:srgbClr val="E94190"/>
              </a:buClr>
              <a:buSzPts val="1500"/>
              <a:buFont typeface="Oswald"/>
              <a:buChar char="○"/>
            </a:pPr>
            <a:r>
              <a:rPr lang="en" sz="1200">
                <a:solidFill>
                  <a:srgbClr val="E94190"/>
                </a:solidFill>
                <a:latin typeface="Oswald"/>
                <a:ea typeface="Oswald"/>
                <a:cs typeface="Oswald"/>
                <a:sym typeface="Oswald"/>
              </a:rPr>
              <a:t>What would be your go to dating app?</a:t>
            </a:r>
            <a:endParaRPr sz="1200">
              <a:solidFill>
                <a:srgbClr val="E94190"/>
              </a:solidFill>
              <a:latin typeface="Oswald"/>
              <a:ea typeface="Oswald"/>
              <a:cs typeface="Oswald"/>
              <a:sym typeface="Oswald"/>
            </a:endParaRPr>
          </a:p>
          <a:p>
            <a:pPr marL="1371600" lvl="2" indent="-304800" algn="l" rtl="0">
              <a:lnSpc>
                <a:spcPct val="115000"/>
              </a:lnSpc>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Tinder</a:t>
            </a:r>
            <a:endParaRPr sz="1200">
              <a:solidFill>
                <a:srgbClr val="0D3C7F"/>
              </a:solidFill>
              <a:latin typeface="Oswald"/>
              <a:ea typeface="Oswald"/>
              <a:cs typeface="Oswald"/>
              <a:sym typeface="Oswald"/>
            </a:endParaRPr>
          </a:p>
          <a:p>
            <a:pPr marL="914400" lvl="1" indent="-304800" algn="l" rtl="0">
              <a:lnSpc>
                <a:spcPct val="115000"/>
              </a:lnSpc>
              <a:spcBef>
                <a:spcPts val="0"/>
              </a:spcBef>
              <a:spcAft>
                <a:spcPts val="0"/>
              </a:spcAft>
              <a:buClr>
                <a:srgbClr val="E94190"/>
              </a:buClr>
              <a:buSzPts val="1200"/>
              <a:buFont typeface="Oswald"/>
              <a:buChar char="○"/>
            </a:pPr>
            <a:r>
              <a:rPr lang="en" sz="1200">
                <a:solidFill>
                  <a:srgbClr val="E94190"/>
                </a:solidFill>
                <a:latin typeface="Oswald"/>
                <a:ea typeface="Oswald"/>
                <a:cs typeface="Oswald"/>
                <a:sym typeface="Oswald"/>
              </a:rPr>
              <a:t>What do you think dating apps are missing?</a:t>
            </a:r>
            <a:endParaRPr sz="1200">
              <a:solidFill>
                <a:srgbClr val="E94190"/>
              </a:solidFill>
              <a:latin typeface="Oswald"/>
              <a:ea typeface="Oswald"/>
              <a:cs typeface="Oswald"/>
              <a:sym typeface="Oswald"/>
            </a:endParaRPr>
          </a:p>
          <a:p>
            <a:pPr marL="1371600" lvl="2" indent="-304800" algn="l" rtl="0">
              <a:lnSpc>
                <a:spcPct val="115000"/>
              </a:lnSpc>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Verification of info/safety</a:t>
            </a:r>
            <a:endParaRPr sz="1200">
              <a:solidFill>
                <a:srgbClr val="0D3C7F"/>
              </a:solidFill>
              <a:latin typeface="Oswald"/>
              <a:ea typeface="Oswald"/>
              <a:cs typeface="Oswald"/>
              <a:sym typeface="Oswald"/>
            </a:endParaRPr>
          </a:p>
          <a:p>
            <a:pPr marL="914400" lvl="1" indent="-304800" algn="l" rtl="0">
              <a:lnSpc>
                <a:spcPct val="115000"/>
              </a:lnSpc>
              <a:spcBef>
                <a:spcPts val="0"/>
              </a:spcBef>
              <a:spcAft>
                <a:spcPts val="0"/>
              </a:spcAft>
              <a:buClr>
                <a:srgbClr val="E94190"/>
              </a:buClr>
              <a:buSzPts val="1200"/>
              <a:buFont typeface="Oswald"/>
              <a:buChar char="○"/>
            </a:pPr>
            <a:r>
              <a:rPr lang="en" sz="1200">
                <a:solidFill>
                  <a:srgbClr val="E94190"/>
                </a:solidFill>
                <a:latin typeface="Oswald"/>
                <a:ea typeface="Oswald"/>
                <a:cs typeface="Oswald"/>
                <a:sym typeface="Oswald"/>
              </a:rPr>
              <a:t>What made you stop using a dating app?</a:t>
            </a:r>
            <a:endParaRPr sz="1200">
              <a:solidFill>
                <a:srgbClr val="E94190"/>
              </a:solidFill>
              <a:latin typeface="Oswald"/>
              <a:ea typeface="Oswald"/>
              <a:cs typeface="Oswald"/>
              <a:sym typeface="Oswald"/>
            </a:endParaRPr>
          </a:p>
          <a:p>
            <a:pPr marL="1371600" lvl="2" indent="-304800" algn="l" rtl="0">
              <a:lnSpc>
                <a:spcPct val="115000"/>
              </a:lnSpc>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Scared of people on app</a:t>
            </a:r>
            <a:endParaRPr sz="1200">
              <a:solidFill>
                <a:srgbClr val="0D3C7F"/>
              </a:solidFill>
              <a:latin typeface="Oswald"/>
              <a:ea typeface="Oswald"/>
              <a:cs typeface="Oswald"/>
              <a:sym typeface="Oswald"/>
            </a:endParaRPr>
          </a:p>
          <a:p>
            <a:pPr marL="914400" lvl="1" indent="-304800" algn="l" rtl="0">
              <a:lnSpc>
                <a:spcPct val="115000"/>
              </a:lnSpc>
              <a:spcBef>
                <a:spcPts val="0"/>
              </a:spcBef>
              <a:spcAft>
                <a:spcPts val="0"/>
              </a:spcAft>
              <a:buClr>
                <a:srgbClr val="E94190"/>
              </a:buClr>
              <a:buSzPts val="1200"/>
              <a:buFont typeface="Oswald"/>
              <a:buChar char="○"/>
            </a:pPr>
            <a:r>
              <a:rPr lang="en" sz="1200">
                <a:solidFill>
                  <a:srgbClr val="E94190"/>
                </a:solidFill>
                <a:latin typeface="Oswald"/>
                <a:ea typeface="Oswald"/>
                <a:cs typeface="Oswald"/>
                <a:sym typeface="Oswald"/>
              </a:rPr>
              <a:t>Why did you use the app?</a:t>
            </a:r>
            <a:endParaRPr sz="1200">
              <a:solidFill>
                <a:srgbClr val="E94190"/>
              </a:solidFill>
              <a:latin typeface="Oswald"/>
              <a:ea typeface="Oswald"/>
              <a:cs typeface="Oswald"/>
              <a:sym typeface="Oswald"/>
            </a:endParaRPr>
          </a:p>
          <a:p>
            <a:pPr marL="1371600" lvl="2" indent="-304800" algn="l" rtl="0">
              <a:lnSpc>
                <a:spcPct val="115000"/>
              </a:lnSpc>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Casual hookups</a:t>
            </a:r>
            <a:endParaRPr sz="1200">
              <a:solidFill>
                <a:srgbClr val="0D3C7F"/>
              </a:solidFill>
              <a:latin typeface="Oswald"/>
              <a:ea typeface="Oswald"/>
              <a:cs typeface="Oswald"/>
              <a:sym typeface="Oswald"/>
            </a:endParaRPr>
          </a:p>
          <a:p>
            <a:pPr marL="914400" lvl="1" indent="-304800" algn="l" rtl="0">
              <a:lnSpc>
                <a:spcPct val="115000"/>
              </a:lnSpc>
              <a:spcBef>
                <a:spcPts val="0"/>
              </a:spcBef>
              <a:spcAft>
                <a:spcPts val="0"/>
              </a:spcAft>
              <a:buClr>
                <a:srgbClr val="E94190"/>
              </a:buClr>
              <a:buSzPts val="1200"/>
              <a:buFont typeface="Oswald"/>
              <a:buChar char="○"/>
            </a:pPr>
            <a:r>
              <a:rPr lang="en" sz="1200">
                <a:solidFill>
                  <a:srgbClr val="E94190"/>
                </a:solidFill>
                <a:latin typeface="Oswald"/>
                <a:ea typeface="Oswald"/>
                <a:cs typeface="Oswald"/>
                <a:sym typeface="Oswald"/>
              </a:rPr>
              <a:t>What is your biggest concern using dating apps?</a:t>
            </a:r>
            <a:endParaRPr sz="1200">
              <a:solidFill>
                <a:srgbClr val="E94190"/>
              </a:solidFill>
              <a:latin typeface="Oswald"/>
              <a:ea typeface="Oswald"/>
              <a:cs typeface="Oswald"/>
              <a:sym typeface="Oswald"/>
            </a:endParaRPr>
          </a:p>
          <a:p>
            <a:pPr marL="1371600" lvl="2" indent="-304800" algn="l" rtl="0">
              <a:lnSpc>
                <a:spcPct val="115000"/>
              </a:lnSpc>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Security</a:t>
            </a:r>
            <a:endParaRPr sz="1200" b="1">
              <a:solidFill>
                <a:srgbClr val="0D3C7F"/>
              </a:solidFill>
              <a:latin typeface="Oswald"/>
              <a:ea typeface="Oswald"/>
              <a:cs typeface="Oswald"/>
              <a:sym typeface="Oswald"/>
            </a:endParaRPr>
          </a:p>
          <a:p>
            <a:pPr marL="914400" lvl="1" indent="-304800" algn="l" rtl="0">
              <a:lnSpc>
                <a:spcPct val="115000"/>
              </a:lnSpc>
              <a:spcBef>
                <a:spcPts val="0"/>
              </a:spcBef>
              <a:spcAft>
                <a:spcPts val="0"/>
              </a:spcAft>
              <a:buClr>
                <a:srgbClr val="E94190"/>
              </a:buClr>
              <a:buSzPts val="1200"/>
              <a:buFont typeface="Oswald"/>
              <a:buChar char="○"/>
            </a:pPr>
            <a:r>
              <a:rPr lang="en" sz="1200">
                <a:solidFill>
                  <a:srgbClr val="E94190"/>
                </a:solidFill>
                <a:latin typeface="Oswald"/>
                <a:ea typeface="Oswald"/>
                <a:cs typeface="Oswald"/>
                <a:sym typeface="Oswald"/>
              </a:rPr>
              <a:t>Since COVID-19, has your perspective on dating apps changed?</a:t>
            </a:r>
            <a:endParaRPr sz="1200">
              <a:solidFill>
                <a:srgbClr val="E94190"/>
              </a:solidFill>
              <a:latin typeface="Oswald"/>
              <a:ea typeface="Oswald"/>
              <a:cs typeface="Oswald"/>
              <a:sym typeface="Oswald"/>
            </a:endParaRPr>
          </a:p>
          <a:p>
            <a:pPr marL="1371600" lvl="2" indent="-304800" algn="l" rtl="0">
              <a:lnSpc>
                <a:spcPct val="115000"/>
              </a:lnSpc>
              <a:spcBef>
                <a:spcPts val="0"/>
              </a:spcBef>
              <a:spcAft>
                <a:spcPts val="0"/>
              </a:spcAft>
              <a:buClr>
                <a:srgbClr val="0D3C7F"/>
              </a:buClr>
              <a:buSzPts val="1200"/>
              <a:buFont typeface="Oswald"/>
              <a:buChar char="■"/>
            </a:pPr>
            <a:r>
              <a:rPr lang="en" sz="1200" b="1">
                <a:solidFill>
                  <a:srgbClr val="0D3C7F"/>
                </a:solidFill>
                <a:latin typeface="Oswald"/>
                <a:ea typeface="Oswald"/>
                <a:cs typeface="Oswald"/>
                <a:sym typeface="Oswald"/>
              </a:rPr>
              <a:t>Still, people would not use dating apps and might be more afraid to</a:t>
            </a:r>
            <a:endParaRPr sz="1200">
              <a:solidFill>
                <a:srgbClr val="0D3C7F"/>
              </a:solidFill>
              <a:latin typeface="Oswald"/>
              <a:ea typeface="Oswald"/>
              <a:cs typeface="Oswald"/>
              <a:sym typeface="Oswald"/>
            </a:endParaRPr>
          </a:p>
          <a:p>
            <a:pPr marL="0" lvl="0" indent="0" algn="l" rtl="0">
              <a:spcBef>
                <a:spcPts val="0"/>
              </a:spcBef>
              <a:spcAft>
                <a:spcPts val="0"/>
              </a:spcAft>
              <a:buNone/>
            </a:pPr>
            <a:endParaRPr/>
          </a:p>
        </p:txBody>
      </p:sp>
      <p:pic>
        <p:nvPicPr>
          <p:cNvPr id="65" name="Google Shape;65;p14"/>
          <p:cNvPicPr preferRelativeResize="0"/>
          <p:nvPr/>
        </p:nvPicPr>
        <p:blipFill>
          <a:blip r:embed="rId3">
            <a:alphaModFix/>
          </a:blip>
          <a:stretch>
            <a:fillRect/>
          </a:stretch>
        </p:blipFill>
        <p:spPr>
          <a:xfrm>
            <a:off x="0" y="4196675"/>
            <a:ext cx="946825" cy="946825"/>
          </a:xfrm>
          <a:prstGeom prst="rect">
            <a:avLst/>
          </a:prstGeom>
          <a:noFill/>
          <a:ln>
            <a:noFill/>
          </a:ln>
        </p:spPr>
      </p:pic>
      <p:sp>
        <p:nvSpPr>
          <p:cNvPr id="66" name="Google Shape;6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67" name="Google Shape;67;p14"/>
          <p:cNvSpPr txBox="1"/>
          <p:nvPr/>
        </p:nvSpPr>
        <p:spPr>
          <a:xfrm>
            <a:off x="7399525" y="4737775"/>
            <a:ext cx="1163100" cy="3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Martina</a:t>
            </a:r>
            <a:endParaRPr>
              <a:solidFill>
                <a:srgbClr val="0D3C7F"/>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910600" y="86175"/>
            <a:ext cx="6982500" cy="505200"/>
          </a:xfrm>
          <a:prstGeom prst="rect">
            <a:avLst/>
          </a:prstGeom>
          <a:ln w="28575" cap="flat" cmpd="sng">
            <a:solidFill>
              <a:srgbClr val="0D3C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35CDC1"/>
                </a:solidFill>
                <a:latin typeface="Oswald"/>
                <a:ea typeface="Oswald"/>
                <a:cs typeface="Oswald"/>
                <a:sym typeface="Oswald"/>
              </a:rPr>
              <a:t>This is where we will allocate the funds for our paid media</a:t>
            </a:r>
            <a:endParaRPr sz="2500">
              <a:latin typeface="Oswald"/>
              <a:ea typeface="Oswald"/>
              <a:cs typeface="Oswald"/>
              <a:sym typeface="Oswald"/>
            </a:endParaRPr>
          </a:p>
        </p:txBody>
      </p:sp>
      <p:sp>
        <p:nvSpPr>
          <p:cNvPr id="233" name="Google Shape;233;p32"/>
          <p:cNvSpPr txBox="1"/>
          <p:nvPr/>
        </p:nvSpPr>
        <p:spPr>
          <a:xfrm>
            <a:off x="134225" y="591375"/>
            <a:ext cx="2738100" cy="23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rgbClr val="0D3C7F"/>
                </a:solidFill>
                <a:latin typeface="Oswald"/>
                <a:ea typeface="Oswald"/>
                <a:cs typeface="Oswald"/>
                <a:sym typeface="Oswald"/>
              </a:rPr>
              <a:t>Digital/Online Print:</a:t>
            </a:r>
            <a:r>
              <a:rPr lang="en" sz="1500" b="1">
                <a:solidFill>
                  <a:srgbClr val="E94190"/>
                </a:solidFill>
                <a:latin typeface="Oswald"/>
                <a:ea typeface="Oswald"/>
                <a:cs typeface="Oswald"/>
                <a:sym typeface="Oswald"/>
              </a:rPr>
              <a:t>  $700,000</a:t>
            </a:r>
            <a:endParaRPr sz="1500" b="1">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Banner/Display Ads </a:t>
            </a:r>
            <a:r>
              <a:rPr lang="en" sz="1300">
                <a:solidFill>
                  <a:srgbClr val="E94190"/>
                </a:solidFill>
                <a:latin typeface="Oswald"/>
                <a:ea typeface="Oswald"/>
                <a:cs typeface="Oswald"/>
                <a:sym typeface="Oswald"/>
              </a:rPr>
              <a:t>- $500,000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200">
                <a:solidFill>
                  <a:srgbClr val="E94190"/>
                </a:solidFill>
                <a:latin typeface="Oswald"/>
                <a:ea typeface="Oswald"/>
                <a:cs typeface="Oswald"/>
                <a:sym typeface="Oswald"/>
              </a:rPr>
              <a:t>Most popular form of digital ad and surpass TV</a:t>
            </a:r>
            <a:endParaRPr sz="12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Email Marketing</a:t>
            </a:r>
            <a:r>
              <a:rPr lang="en" sz="1300">
                <a:solidFill>
                  <a:srgbClr val="E94190"/>
                </a:solidFill>
                <a:latin typeface="Oswald"/>
                <a:ea typeface="Oswald"/>
                <a:cs typeface="Oswald"/>
                <a:sym typeface="Oswald"/>
              </a:rPr>
              <a:t> - $100,000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200">
                <a:solidFill>
                  <a:srgbClr val="E94190"/>
                </a:solidFill>
                <a:latin typeface="Oswald"/>
                <a:ea typeface="Oswald"/>
                <a:cs typeface="Oswald"/>
                <a:sym typeface="Oswald"/>
              </a:rPr>
              <a:t>Emails featuring POF special events and offers</a:t>
            </a:r>
            <a:endParaRPr sz="12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SEO </a:t>
            </a:r>
            <a:r>
              <a:rPr lang="en" sz="1300">
                <a:solidFill>
                  <a:srgbClr val="E94190"/>
                </a:solidFill>
                <a:latin typeface="Oswald"/>
                <a:ea typeface="Oswald"/>
                <a:cs typeface="Oswald"/>
                <a:sym typeface="Oswald"/>
              </a:rPr>
              <a:t>- $50,000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200">
                <a:solidFill>
                  <a:srgbClr val="E94190"/>
                </a:solidFill>
                <a:latin typeface="Oswald"/>
                <a:ea typeface="Oswald"/>
                <a:cs typeface="Oswald"/>
                <a:sym typeface="Oswald"/>
              </a:rPr>
              <a:t>Search Engine Opt increase its effectiveness by 40%</a:t>
            </a:r>
            <a:endParaRPr sz="12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SEM </a:t>
            </a:r>
            <a:r>
              <a:rPr lang="en" sz="1300">
                <a:solidFill>
                  <a:srgbClr val="E94190"/>
                </a:solidFill>
                <a:latin typeface="Oswald"/>
                <a:ea typeface="Oswald"/>
                <a:cs typeface="Oswald"/>
                <a:sym typeface="Oswald"/>
              </a:rPr>
              <a:t>- $50,000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200">
                <a:solidFill>
                  <a:srgbClr val="E94190"/>
                </a:solidFill>
                <a:highlight>
                  <a:srgbClr val="FFFFFF"/>
                </a:highlight>
                <a:latin typeface="Oswald"/>
                <a:ea typeface="Oswald"/>
                <a:cs typeface="Oswald"/>
                <a:sym typeface="Oswald"/>
              </a:rPr>
              <a:t>75% say </a:t>
            </a:r>
            <a:r>
              <a:rPr lang="en" sz="1200">
                <a:solidFill>
                  <a:srgbClr val="E94190"/>
                </a:solidFill>
                <a:latin typeface="Oswald"/>
                <a:ea typeface="Oswald"/>
                <a:cs typeface="Oswald"/>
                <a:sym typeface="Oswald"/>
              </a:rPr>
              <a:t>paid search ads make it easier</a:t>
            </a:r>
            <a:r>
              <a:rPr lang="en" sz="1200">
                <a:solidFill>
                  <a:srgbClr val="E94190"/>
                </a:solidFill>
                <a:highlight>
                  <a:srgbClr val="FFFFFF"/>
                </a:highlight>
                <a:latin typeface="Oswald"/>
                <a:ea typeface="Oswald"/>
                <a:cs typeface="Oswald"/>
                <a:sym typeface="Oswald"/>
              </a:rPr>
              <a:t> to find the info on a website or search engine.</a:t>
            </a:r>
            <a:endParaRPr sz="1200">
              <a:solidFill>
                <a:srgbClr val="E94190"/>
              </a:solidFill>
              <a:latin typeface="Oswald"/>
              <a:ea typeface="Oswald"/>
              <a:cs typeface="Oswald"/>
              <a:sym typeface="Oswald"/>
            </a:endParaRPr>
          </a:p>
          <a:p>
            <a:pPr marL="0" lvl="0" indent="0" algn="l" rtl="0">
              <a:spcBef>
                <a:spcPts val="0"/>
              </a:spcBef>
              <a:spcAft>
                <a:spcPts val="0"/>
              </a:spcAft>
              <a:buNone/>
            </a:pPr>
            <a:endParaRPr sz="1200">
              <a:solidFill>
                <a:srgbClr val="E94190"/>
              </a:solidFill>
              <a:latin typeface="Oswald"/>
              <a:ea typeface="Oswald"/>
              <a:cs typeface="Oswald"/>
              <a:sym typeface="Oswald"/>
            </a:endParaRPr>
          </a:p>
          <a:p>
            <a:pPr marL="0" lvl="0" indent="0" algn="l" rtl="0">
              <a:spcBef>
                <a:spcPts val="0"/>
              </a:spcBef>
              <a:spcAft>
                <a:spcPts val="0"/>
              </a:spcAft>
              <a:buNone/>
            </a:pPr>
            <a:endParaRPr sz="1300">
              <a:solidFill>
                <a:srgbClr val="E94190"/>
              </a:solidFill>
              <a:latin typeface="Oswald"/>
              <a:ea typeface="Oswald"/>
              <a:cs typeface="Oswald"/>
              <a:sym typeface="Oswald"/>
            </a:endParaRPr>
          </a:p>
          <a:p>
            <a:pPr marL="0" lvl="0" indent="0" algn="l" rtl="0">
              <a:spcBef>
                <a:spcPts val="0"/>
              </a:spcBef>
              <a:spcAft>
                <a:spcPts val="0"/>
              </a:spcAft>
              <a:buNone/>
            </a:pPr>
            <a:endParaRPr sz="1200">
              <a:solidFill>
                <a:srgbClr val="E94190"/>
              </a:solidFill>
            </a:endParaRPr>
          </a:p>
          <a:p>
            <a:pPr marL="0" lvl="0" indent="0" algn="l" rtl="0">
              <a:spcBef>
                <a:spcPts val="0"/>
              </a:spcBef>
              <a:spcAft>
                <a:spcPts val="0"/>
              </a:spcAft>
              <a:buNone/>
            </a:pPr>
            <a:endParaRPr>
              <a:solidFill>
                <a:srgbClr val="E94190"/>
              </a:solidFill>
            </a:endParaRPr>
          </a:p>
        </p:txBody>
      </p:sp>
      <p:sp>
        <p:nvSpPr>
          <p:cNvPr id="234" name="Google Shape;234;p32"/>
          <p:cNvSpPr txBox="1"/>
          <p:nvPr/>
        </p:nvSpPr>
        <p:spPr>
          <a:xfrm>
            <a:off x="70325" y="2895425"/>
            <a:ext cx="2738100" cy="24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rgbClr val="0D3C7F"/>
                </a:solidFill>
                <a:latin typeface="Oswald"/>
                <a:ea typeface="Oswald"/>
                <a:cs typeface="Oswald"/>
                <a:sym typeface="Oswald"/>
              </a:rPr>
              <a:t>Social Media:</a:t>
            </a:r>
            <a:r>
              <a:rPr lang="en" sz="1500" b="1">
                <a:solidFill>
                  <a:srgbClr val="0D3C7F"/>
                </a:solidFill>
                <a:latin typeface="Oswald"/>
                <a:ea typeface="Oswald"/>
                <a:cs typeface="Oswald"/>
                <a:sym typeface="Oswald"/>
              </a:rPr>
              <a:t> </a:t>
            </a:r>
            <a:r>
              <a:rPr lang="en" sz="1500" b="1">
                <a:solidFill>
                  <a:srgbClr val="E94190"/>
                </a:solidFill>
                <a:latin typeface="Oswald"/>
                <a:ea typeface="Oswald"/>
                <a:cs typeface="Oswald"/>
                <a:sym typeface="Oswald"/>
              </a:rPr>
              <a:t>$2,000,000</a:t>
            </a:r>
            <a:endParaRPr sz="1500" b="1">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Instagram</a:t>
            </a:r>
            <a:r>
              <a:rPr lang="en" sz="1300">
                <a:solidFill>
                  <a:srgbClr val="E94190"/>
                </a:solidFill>
                <a:latin typeface="Oswald"/>
                <a:ea typeface="Oswald"/>
                <a:cs typeface="Oswald"/>
                <a:sym typeface="Oswald"/>
              </a:rPr>
              <a:t> - $600,000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200">
                <a:solidFill>
                  <a:srgbClr val="E94190"/>
                </a:solidFill>
                <a:latin typeface="Oswald"/>
                <a:ea typeface="Oswald"/>
                <a:cs typeface="Oswald"/>
                <a:sym typeface="Oswald"/>
              </a:rPr>
              <a:t>75% of 18-24 year olds use Instagram</a:t>
            </a:r>
            <a:endParaRPr sz="12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Facebook</a:t>
            </a:r>
            <a:r>
              <a:rPr lang="en" sz="1300">
                <a:solidFill>
                  <a:srgbClr val="E94190"/>
                </a:solidFill>
                <a:latin typeface="Oswald"/>
                <a:ea typeface="Oswald"/>
                <a:cs typeface="Oswald"/>
                <a:sym typeface="Oswald"/>
              </a:rPr>
              <a:t> - $400,000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200">
                <a:solidFill>
                  <a:srgbClr val="E94190"/>
                </a:solidFill>
                <a:latin typeface="Oswald"/>
                <a:ea typeface="Oswald"/>
                <a:cs typeface="Oswald"/>
                <a:sym typeface="Oswald"/>
              </a:rPr>
              <a:t>76% of 18-24 year olds use Facebook</a:t>
            </a:r>
            <a:endParaRPr sz="12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Twitter</a:t>
            </a:r>
            <a:r>
              <a:rPr lang="en" sz="1300">
                <a:solidFill>
                  <a:srgbClr val="E94190"/>
                </a:solidFill>
                <a:latin typeface="Oswald"/>
                <a:ea typeface="Oswald"/>
                <a:cs typeface="Oswald"/>
                <a:sym typeface="Oswald"/>
              </a:rPr>
              <a:t> - $200,000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200">
                <a:solidFill>
                  <a:srgbClr val="E94190"/>
                </a:solidFill>
                <a:latin typeface="Oswald"/>
                <a:ea typeface="Oswald"/>
                <a:cs typeface="Oswald"/>
                <a:sym typeface="Oswald"/>
              </a:rPr>
              <a:t>44% of 18-24 year olds use Twitter</a:t>
            </a:r>
            <a:endParaRPr sz="12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TikTok</a:t>
            </a:r>
            <a:r>
              <a:rPr lang="en" sz="1300">
                <a:solidFill>
                  <a:srgbClr val="E94190"/>
                </a:solidFill>
                <a:latin typeface="Oswald"/>
                <a:ea typeface="Oswald"/>
                <a:cs typeface="Oswald"/>
                <a:sym typeface="Oswald"/>
              </a:rPr>
              <a:t> - $700,000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200">
                <a:solidFill>
                  <a:srgbClr val="E94190"/>
                </a:solidFill>
                <a:latin typeface="Oswald"/>
                <a:ea typeface="Oswald"/>
                <a:cs typeface="Oswald"/>
                <a:sym typeface="Oswald"/>
              </a:rPr>
              <a:t>60% of TikTok users are between ages 16-24</a:t>
            </a:r>
            <a:endParaRPr sz="12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LinkedIn</a:t>
            </a:r>
            <a:r>
              <a:rPr lang="en" sz="1300">
                <a:solidFill>
                  <a:srgbClr val="E94190"/>
                </a:solidFill>
                <a:latin typeface="Oswald"/>
                <a:ea typeface="Oswald"/>
                <a:cs typeface="Oswald"/>
                <a:sym typeface="Oswald"/>
              </a:rPr>
              <a:t> - $100,000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200">
                <a:solidFill>
                  <a:srgbClr val="E94190"/>
                </a:solidFill>
                <a:latin typeface="Oswald"/>
                <a:ea typeface="Oswald"/>
                <a:cs typeface="Oswald"/>
                <a:sym typeface="Oswald"/>
              </a:rPr>
              <a:t>17% of 18-24 year olds use LinkedIn</a:t>
            </a:r>
            <a:endParaRPr sz="1200">
              <a:solidFill>
                <a:srgbClr val="E94190"/>
              </a:solidFill>
              <a:latin typeface="Oswald"/>
              <a:ea typeface="Oswald"/>
              <a:cs typeface="Oswald"/>
              <a:sym typeface="Oswald"/>
            </a:endParaRPr>
          </a:p>
          <a:p>
            <a:pPr marL="0" lvl="0" indent="0" algn="l" rtl="0">
              <a:spcBef>
                <a:spcPts val="0"/>
              </a:spcBef>
              <a:spcAft>
                <a:spcPts val="0"/>
              </a:spcAft>
              <a:buNone/>
            </a:pPr>
            <a:endParaRPr sz="1200">
              <a:solidFill>
                <a:srgbClr val="E94190"/>
              </a:solidFill>
            </a:endParaRPr>
          </a:p>
          <a:p>
            <a:pPr marL="0" lvl="0" indent="0" algn="l" rtl="0">
              <a:spcBef>
                <a:spcPts val="0"/>
              </a:spcBef>
              <a:spcAft>
                <a:spcPts val="0"/>
              </a:spcAft>
              <a:buNone/>
            </a:pPr>
            <a:endParaRPr>
              <a:solidFill>
                <a:srgbClr val="E94190"/>
              </a:solidFill>
            </a:endParaRPr>
          </a:p>
        </p:txBody>
      </p:sp>
      <p:sp>
        <p:nvSpPr>
          <p:cNvPr id="235" name="Google Shape;235;p32"/>
          <p:cNvSpPr txBox="1"/>
          <p:nvPr/>
        </p:nvSpPr>
        <p:spPr>
          <a:xfrm>
            <a:off x="2908500" y="591375"/>
            <a:ext cx="3327000" cy="45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rgbClr val="0D3C7F"/>
                </a:solidFill>
                <a:latin typeface="Oswald"/>
                <a:ea typeface="Oswald"/>
                <a:cs typeface="Oswald"/>
                <a:sym typeface="Oswald"/>
              </a:rPr>
              <a:t>Streaming:</a:t>
            </a:r>
            <a:r>
              <a:rPr lang="en" sz="1500" b="1">
                <a:solidFill>
                  <a:srgbClr val="0D3C7F"/>
                </a:solidFill>
                <a:latin typeface="Oswald"/>
                <a:ea typeface="Oswald"/>
                <a:cs typeface="Oswald"/>
                <a:sym typeface="Oswald"/>
              </a:rPr>
              <a:t> </a:t>
            </a:r>
            <a:r>
              <a:rPr lang="en" sz="1500" b="1">
                <a:solidFill>
                  <a:srgbClr val="E94190"/>
                </a:solidFill>
                <a:latin typeface="Oswald"/>
                <a:ea typeface="Oswald"/>
                <a:cs typeface="Oswald"/>
                <a:sym typeface="Oswald"/>
              </a:rPr>
              <a:t>$3,000,000</a:t>
            </a:r>
            <a:endParaRPr sz="1500" b="1">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Spotify</a:t>
            </a:r>
            <a:r>
              <a:rPr lang="en" sz="1300">
                <a:solidFill>
                  <a:srgbClr val="E94190"/>
                </a:solidFill>
                <a:latin typeface="Oswald"/>
                <a:ea typeface="Oswald"/>
                <a:cs typeface="Oswald"/>
                <a:sym typeface="Oswald"/>
              </a:rPr>
              <a:t> - $500,000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15-30 second audio and display ads</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Hulu</a:t>
            </a:r>
            <a:r>
              <a:rPr lang="en" sz="1300">
                <a:solidFill>
                  <a:srgbClr val="E94190"/>
                </a:solidFill>
                <a:latin typeface="Oswald"/>
                <a:ea typeface="Oswald"/>
                <a:cs typeface="Oswald"/>
                <a:sym typeface="Oswald"/>
              </a:rPr>
              <a:t> - $1,000,000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32 million people view Hulu with ads</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15-30 second video streamed </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Amazon Prime</a:t>
            </a:r>
            <a:r>
              <a:rPr lang="en" sz="1300">
                <a:solidFill>
                  <a:srgbClr val="E94190"/>
                </a:solidFill>
                <a:latin typeface="Oswald"/>
                <a:ea typeface="Oswald"/>
                <a:cs typeface="Oswald"/>
                <a:sym typeface="Oswald"/>
              </a:rPr>
              <a:t> - $200,000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81% internet users (10-34) have an amazon prime membership</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15-30 ad videos on movies</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Youtube</a:t>
            </a:r>
            <a:r>
              <a:rPr lang="en" sz="1300">
                <a:solidFill>
                  <a:srgbClr val="E94190"/>
                </a:solidFill>
                <a:latin typeface="Oswald"/>
                <a:ea typeface="Oswald"/>
                <a:cs typeface="Oswald"/>
                <a:sym typeface="Oswald"/>
              </a:rPr>
              <a:t> - $1,200,000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77% internet users used Youtube in 3rd qtr of 2020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15 second ad prior to watching desired youtube video</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Apple Podcast</a:t>
            </a:r>
            <a:r>
              <a:rPr lang="en" sz="1300">
                <a:solidFill>
                  <a:srgbClr val="E94190"/>
                </a:solidFill>
                <a:latin typeface="Oswald"/>
                <a:ea typeface="Oswald"/>
                <a:cs typeface="Oswald"/>
                <a:sym typeface="Oswald"/>
              </a:rPr>
              <a:t> - $100,000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56% of users (18-34) not bothered by ads on podcast</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15-30 sec ads on romance podcasts</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500" b="1" u="sng">
                <a:solidFill>
                  <a:srgbClr val="0D3C7F"/>
                </a:solidFill>
                <a:latin typeface="Oswald"/>
                <a:ea typeface="Oswald"/>
                <a:cs typeface="Oswald"/>
                <a:sym typeface="Oswald"/>
              </a:rPr>
              <a:t>Additional Media:</a:t>
            </a:r>
            <a:r>
              <a:rPr lang="en" sz="1500" b="1">
                <a:solidFill>
                  <a:srgbClr val="0D3C7F"/>
                </a:solidFill>
                <a:latin typeface="Oswald"/>
                <a:ea typeface="Oswald"/>
                <a:cs typeface="Oswald"/>
                <a:sym typeface="Oswald"/>
              </a:rPr>
              <a:t> </a:t>
            </a:r>
            <a:r>
              <a:rPr lang="en" sz="1500" b="1">
                <a:solidFill>
                  <a:srgbClr val="E94190"/>
                </a:solidFill>
                <a:latin typeface="Oswald"/>
                <a:ea typeface="Oswald"/>
                <a:cs typeface="Oswald"/>
                <a:sym typeface="Oswald"/>
              </a:rPr>
              <a:t>$2,000,000</a:t>
            </a:r>
            <a:endParaRPr sz="1500" b="1">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Experiential</a:t>
            </a:r>
            <a:r>
              <a:rPr lang="en" sz="1300">
                <a:solidFill>
                  <a:srgbClr val="E94190"/>
                </a:solidFill>
                <a:latin typeface="Oswald"/>
                <a:ea typeface="Oswald"/>
                <a:cs typeface="Oswald"/>
                <a:sym typeface="Oswald"/>
              </a:rPr>
              <a:t>- $750,000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Youtube</a:t>
            </a:r>
            <a:r>
              <a:rPr lang="en" sz="1300">
                <a:solidFill>
                  <a:srgbClr val="E94190"/>
                </a:solidFill>
                <a:latin typeface="Oswald"/>
                <a:ea typeface="Oswald"/>
                <a:cs typeface="Oswald"/>
                <a:sym typeface="Oswald"/>
              </a:rPr>
              <a:t>- $750,000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Billboards</a:t>
            </a:r>
            <a:r>
              <a:rPr lang="en" sz="1300">
                <a:solidFill>
                  <a:srgbClr val="E94190"/>
                </a:solidFill>
                <a:latin typeface="Oswald"/>
                <a:ea typeface="Oswald"/>
                <a:cs typeface="Oswald"/>
                <a:sym typeface="Oswald"/>
              </a:rPr>
              <a:t>- $500,000</a:t>
            </a:r>
            <a:endParaRPr sz="1300">
              <a:solidFill>
                <a:srgbClr val="E94190"/>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endParaRPr sz="1500" b="1">
              <a:solidFill>
                <a:srgbClr val="E94190"/>
              </a:solidFill>
              <a:latin typeface="Oswald"/>
              <a:ea typeface="Oswald"/>
              <a:cs typeface="Oswald"/>
              <a:sym typeface="Oswald"/>
            </a:endParaRPr>
          </a:p>
        </p:txBody>
      </p:sp>
      <p:sp>
        <p:nvSpPr>
          <p:cNvPr id="236" name="Google Shape;236;p32"/>
          <p:cNvSpPr txBox="1"/>
          <p:nvPr/>
        </p:nvSpPr>
        <p:spPr>
          <a:xfrm>
            <a:off x="6485400" y="591375"/>
            <a:ext cx="2674200" cy="10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rgbClr val="0D3C7F"/>
                </a:solidFill>
                <a:latin typeface="Oswald"/>
                <a:ea typeface="Oswald"/>
                <a:cs typeface="Oswald"/>
                <a:sym typeface="Oswald"/>
              </a:rPr>
              <a:t>Traditional Media:</a:t>
            </a:r>
            <a:r>
              <a:rPr lang="en" sz="1500" b="1">
                <a:solidFill>
                  <a:srgbClr val="0D3C7F"/>
                </a:solidFill>
                <a:latin typeface="Oswald"/>
                <a:ea typeface="Oswald"/>
                <a:cs typeface="Oswald"/>
                <a:sym typeface="Oswald"/>
              </a:rPr>
              <a:t> </a:t>
            </a:r>
            <a:r>
              <a:rPr lang="en" sz="1500" b="1">
                <a:solidFill>
                  <a:srgbClr val="E94190"/>
                </a:solidFill>
                <a:latin typeface="Oswald"/>
                <a:ea typeface="Oswald"/>
                <a:cs typeface="Oswald"/>
                <a:sym typeface="Oswald"/>
              </a:rPr>
              <a:t>$1,900,000</a:t>
            </a:r>
            <a:endParaRPr sz="1500" b="1">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Billboards</a:t>
            </a:r>
            <a:r>
              <a:rPr lang="en" sz="1300">
                <a:solidFill>
                  <a:srgbClr val="E94190"/>
                </a:solidFill>
                <a:latin typeface="Oswald"/>
                <a:ea typeface="Oswald"/>
                <a:cs typeface="Oswald"/>
                <a:sym typeface="Oswald"/>
              </a:rPr>
              <a:t> - $1,700,000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200">
                <a:solidFill>
                  <a:srgbClr val="E94190"/>
                </a:solidFill>
                <a:latin typeface="Oswald"/>
                <a:ea typeface="Oswald"/>
                <a:cs typeface="Oswald"/>
                <a:sym typeface="Oswald"/>
              </a:rPr>
              <a:t>71% of Americans consciously look at billboard ads</a:t>
            </a:r>
            <a:endParaRPr sz="12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0D3C7F"/>
                </a:solidFill>
                <a:latin typeface="Oswald"/>
                <a:ea typeface="Oswald"/>
                <a:cs typeface="Oswald"/>
                <a:sym typeface="Oswald"/>
              </a:rPr>
              <a:t>Radio</a:t>
            </a:r>
            <a:r>
              <a:rPr lang="en" sz="1300">
                <a:solidFill>
                  <a:srgbClr val="E94190"/>
                </a:solidFill>
                <a:latin typeface="Oswald"/>
                <a:ea typeface="Oswald"/>
                <a:cs typeface="Oswald"/>
                <a:sym typeface="Oswald"/>
              </a:rPr>
              <a:t> - $200,000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71.2 million adults (18-34) use radio every month</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30 second ad in peak hours</a:t>
            </a:r>
            <a:endParaRPr sz="1300">
              <a:solidFill>
                <a:srgbClr val="E94190"/>
              </a:solidFill>
              <a:latin typeface="Oswald"/>
              <a:ea typeface="Oswald"/>
              <a:cs typeface="Oswald"/>
              <a:sym typeface="Oswald"/>
            </a:endParaRPr>
          </a:p>
          <a:p>
            <a:pPr marL="0" lvl="0" indent="0" algn="l" rtl="0">
              <a:spcBef>
                <a:spcPts val="0"/>
              </a:spcBef>
              <a:spcAft>
                <a:spcPts val="0"/>
              </a:spcAft>
              <a:buNone/>
            </a:pPr>
            <a:endParaRPr sz="1200">
              <a:solidFill>
                <a:srgbClr val="E94190"/>
              </a:solidFill>
            </a:endParaRPr>
          </a:p>
          <a:p>
            <a:pPr marL="0" lvl="0" indent="0" algn="l" rtl="0">
              <a:spcBef>
                <a:spcPts val="0"/>
              </a:spcBef>
              <a:spcAft>
                <a:spcPts val="0"/>
              </a:spcAft>
              <a:buNone/>
            </a:pPr>
            <a:endParaRPr sz="1200">
              <a:solidFill>
                <a:srgbClr val="E94190"/>
              </a:solidFill>
            </a:endParaRPr>
          </a:p>
          <a:p>
            <a:pPr marL="0" lvl="0" indent="0" algn="l" rtl="0">
              <a:spcBef>
                <a:spcPts val="0"/>
              </a:spcBef>
              <a:spcAft>
                <a:spcPts val="0"/>
              </a:spcAft>
              <a:buNone/>
            </a:pPr>
            <a:endParaRPr>
              <a:solidFill>
                <a:srgbClr val="E94190"/>
              </a:solidFill>
            </a:endParaRPr>
          </a:p>
        </p:txBody>
      </p:sp>
      <p:sp>
        <p:nvSpPr>
          <p:cNvPr id="237" name="Google Shape;237;p32"/>
          <p:cNvSpPr txBox="1"/>
          <p:nvPr/>
        </p:nvSpPr>
        <p:spPr>
          <a:xfrm>
            <a:off x="6485400" y="2305500"/>
            <a:ext cx="2513400" cy="28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rgbClr val="0D3C7F"/>
                </a:solidFill>
                <a:latin typeface="Oswald"/>
                <a:ea typeface="Oswald"/>
                <a:cs typeface="Oswald"/>
                <a:sym typeface="Oswald"/>
              </a:rPr>
              <a:t>Influencers:</a:t>
            </a:r>
            <a:r>
              <a:rPr lang="en" sz="1500" b="1">
                <a:solidFill>
                  <a:srgbClr val="E94190"/>
                </a:solidFill>
                <a:latin typeface="Oswald"/>
                <a:ea typeface="Oswald"/>
                <a:cs typeface="Oswald"/>
                <a:sym typeface="Oswald"/>
              </a:rPr>
              <a:t> $1,900,000</a:t>
            </a:r>
            <a:endParaRPr sz="1500" b="1">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Experiential - $1,400,000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Speed dating zoom event + gift as incentive</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Brand Ambassadors - $200,000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At Uni to promote to college students + events to meet people</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Famous Brand Ambassador -$300,000</a:t>
            </a:r>
            <a:endParaRPr sz="1300">
              <a:solidFill>
                <a:srgbClr val="E94190"/>
              </a:solidFill>
              <a:latin typeface="Oswald"/>
              <a:ea typeface="Oswald"/>
              <a:cs typeface="Oswald"/>
              <a:sym typeface="Oswald"/>
            </a:endParaRPr>
          </a:p>
          <a:p>
            <a:pPr marL="0" lvl="0" indent="0" algn="l" rtl="0">
              <a:spcBef>
                <a:spcPts val="0"/>
              </a:spcBef>
              <a:spcAft>
                <a:spcPts val="0"/>
              </a:spcAft>
              <a:buNone/>
            </a:pPr>
            <a:r>
              <a:rPr lang="en" sz="1300">
                <a:solidFill>
                  <a:srgbClr val="E94190"/>
                </a:solidFill>
                <a:latin typeface="Oswald"/>
                <a:ea typeface="Oswald"/>
                <a:cs typeface="Oswald"/>
                <a:sym typeface="Oswald"/>
              </a:rPr>
              <a:t>To share experience of success by using the app </a:t>
            </a:r>
            <a:endParaRPr sz="1300">
              <a:solidFill>
                <a:srgbClr val="E94190"/>
              </a:solidFill>
              <a:latin typeface="Oswald"/>
              <a:ea typeface="Oswald"/>
              <a:cs typeface="Oswald"/>
              <a:sym typeface="Oswald"/>
            </a:endParaRPr>
          </a:p>
          <a:p>
            <a:pPr marL="0" lvl="0" indent="0" algn="l" rtl="0">
              <a:spcBef>
                <a:spcPts val="0"/>
              </a:spcBef>
              <a:spcAft>
                <a:spcPts val="0"/>
              </a:spcAft>
              <a:buNone/>
            </a:pPr>
            <a:endParaRPr sz="1200">
              <a:solidFill>
                <a:srgbClr val="E94190"/>
              </a:solidFill>
            </a:endParaRPr>
          </a:p>
          <a:p>
            <a:pPr marL="0" lvl="0" indent="0" algn="l" rtl="0">
              <a:spcBef>
                <a:spcPts val="0"/>
              </a:spcBef>
              <a:spcAft>
                <a:spcPts val="0"/>
              </a:spcAft>
              <a:buNone/>
            </a:pPr>
            <a:endParaRPr>
              <a:solidFill>
                <a:srgbClr val="E94190"/>
              </a:solidFill>
            </a:endParaRPr>
          </a:p>
        </p:txBody>
      </p:sp>
      <p:pic>
        <p:nvPicPr>
          <p:cNvPr id="238" name="Google Shape;238;p32"/>
          <p:cNvPicPr preferRelativeResize="0"/>
          <p:nvPr/>
        </p:nvPicPr>
        <p:blipFill>
          <a:blip r:embed="rId3">
            <a:alphaModFix/>
          </a:blip>
          <a:stretch>
            <a:fillRect/>
          </a:stretch>
        </p:blipFill>
        <p:spPr>
          <a:xfrm>
            <a:off x="7746000" y="4417050"/>
            <a:ext cx="726450" cy="726450"/>
          </a:xfrm>
          <a:prstGeom prst="rect">
            <a:avLst/>
          </a:prstGeom>
          <a:noFill/>
          <a:ln>
            <a:noFill/>
          </a:ln>
        </p:spPr>
      </p:pic>
      <p:sp>
        <p:nvSpPr>
          <p:cNvPr id="239" name="Google Shape;23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40" name="Google Shape;240;p32"/>
          <p:cNvSpPr txBox="1"/>
          <p:nvPr/>
        </p:nvSpPr>
        <p:spPr>
          <a:xfrm>
            <a:off x="6116725" y="4746925"/>
            <a:ext cx="1686300" cy="3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Martina, Lexie, Grace</a:t>
            </a:r>
            <a:endParaRPr>
              <a:solidFill>
                <a:srgbClr val="0D3C7F"/>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311700" y="137725"/>
            <a:ext cx="8520600" cy="572700"/>
          </a:xfrm>
          <a:prstGeom prst="rect">
            <a:avLst/>
          </a:prstGeom>
          <a:ln w="28575" cap="flat" cmpd="sng">
            <a:solidFill>
              <a:srgbClr val="E9419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6DED4"/>
                </a:solidFill>
                <a:latin typeface="Oswald"/>
                <a:ea typeface="Oswald"/>
                <a:cs typeface="Oswald"/>
                <a:sym typeface="Oswald"/>
              </a:rPr>
              <a:t>These are the strategies we will be using in our paid media.</a:t>
            </a:r>
            <a:endParaRPr>
              <a:solidFill>
                <a:srgbClr val="06DED4"/>
              </a:solidFill>
              <a:latin typeface="Oswald"/>
              <a:ea typeface="Oswald"/>
              <a:cs typeface="Oswald"/>
              <a:sym typeface="Oswald"/>
            </a:endParaRPr>
          </a:p>
        </p:txBody>
      </p:sp>
      <p:sp>
        <p:nvSpPr>
          <p:cNvPr id="246" name="Google Shape;246;p33"/>
          <p:cNvSpPr txBox="1"/>
          <p:nvPr/>
        </p:nvSpPr>
        <p:spPr>
          <a:xfrm>
            <a:off x="1126175" y="946650"/>
            <a:ext cx="2997900" cy="14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rgbClr val="0D3C7F"/>
                </a:solidFill>
                <a:latin typeface="Oswald"/>
                <a:ea typeface="Oswald"/>
                <a:cs typeface="Oswald"/>
                <a:sym typeface="Oswald"/>
              </a:rPr>
              <a:t>Digital/Online Print:</a:t>
            </a:r>
            <a:r>
              <a:rPr lang="en" sz="1800" b="1">
                <a:solidFill>
                  <a:srgbClr val="0D3C7F"/>
                </a:solidFill>
                <a:latin typeface="Oswald"/>
                <a:ea typeface="Oswald"/>
                <a:cs typeface="Oswald"/>
                <a:sym typeface="Oswald"/>
              </a:rPr>
              <a:t> </a:t>
            </a:r>
            <a:endParaRPr sz="1800" b="1">
              <a:solidFill>
                <a:srgbClr val="0D3C7F"/>
              </a:solidFill>
              <a:latin typeface="Oswald"/>
              <a:ea typeface="Oswald"/>
              <a:cs typeface="Oswald"/>
              <a:sym typeface="Oswald"/>
            </a:endParaRPr>
          </a:p>
          <a:p>
            <a:pPr marL="0" lvl="0" indent="0" algn="ctr" rtl="0">
              <a:spcBef>
                <a:spcPts val="0"/>
              </a:spcBef>
              <a:spcAft>
                <a:spcPts val="0"/>
              </a:spcAft>
              <a:buNone/>
            </a:pPr>
            <a:r>
              <a:rPr lang="en" sz="1600">
                <a:solidFill>
                  <a:srgbClr val="0D3C7F"/>
                </a:solidFill>
                <a:latin typeface="Oswald"/>
                <a:ea typeface="Oswald"/>
                <a:cs typeface="Oswald"/>
                <a:sym typeface="Oswald"/>
              </a:rPr>
              <a:t>Pay for placement in digital blogs and run banner ads on popular news sites that cater to our demographic (Buzzfeed, People).</a:t>
            </a:r>
            <a:endParaRPr sz="1500">
              <a:solidFill>
                <a:srgbClr val="0D3C7F"/>
              </a:solidFill>
              <a:latin typeface="Oswald"/>
              <a:ea typeface="Oswald"/>
              <a:cs typeface="Oswald"/>
              <a:sym typeface="Oswald"/>
            </a:endParaRPr>
          </a:p>
          <a:p>
            <a:pPr marL="0" lvl="0" indent="0" algn="r" rtl="0">
              <a:spcBef>
                <a:spcPts val="0"/>
              </a:spcBef>
              <a:spcAft>
                <a:spcPts val="0"/>
              </a:spcAft>
              <a:buNone/>
            </a:pPr>
            <a:endParaRPr>
              <a:solidFill>
                <a:srgbClr val="0D3C7F"/>
              </a:solidFill>
            </a:endParaRPr>
          </a:p>
        </p:txBody>
      </p:sp>
      <p:sp>
        <p:nvSpPr>
          <p:cNvPr id="247" name="Google Shape;247;p33"/>
          <p:cNvSpPr txBox="1"/>
          <p:nvPr/>
        </p:nvSpPr>
        <p:spPr>
          <a:xfrm>
            <a:off x="4834400" y="1142325"/>
            <a:ext cx="2912100" cy="105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rgbClr val="0D3C7F"/>
                </a:solidFill>
                <a:latin typeface="Oswald"/>
                <a:ea typeface="Oswald"/>
                <a:cs typeface="Oswald"/>
                <a:sym typeface="Oswald"/>
              </a:rPr>
              <a:t>Social Media:</a:t>
            </a:r>
            <a:r>
              <a:rPr lang="en" sz="1700" b="1">
                <a:solidFill>
                  <a:srgbClr val="0D3C7F"/>
                </a:solidFill>
                <a:latin typeface="Oswald"/>
                <a:ea typeface="Oswald"/>
                <a:cs typeface="Oswald"/>
                <a:sym typeface="Oswald"/>
              </a:rPr>
              <a:t> </a:t>
            </a:r>
            <a:endParaRPr sz="1700" b="1">
              <a:solidFill>
                <a:srgbClr val="0D3C7F"/>
              </a:solidFill>
              <a:latin typeface="Oswald"/>
              <a:ea typeface="Oswald"/>
              <a:cs typeface="Oswald"/>
              <a:sym typeface="Oswald"/>
            </a:endParaRPr>
          </a:p>
          <a:p>
            <a:pPr marL="0" lvl="0" indent="0" algn="ctr" rtl="0">
              <a:spcBef>
                <a:spcPts val="0"/>
              </a:spcBef>
              <a:spcAft>
                <a:spcPts val="0"/>
              </a:spcAft>
              <a:buNone/>
            </a:pPr>
            <a:r>
              <a:rPr lang="en" sz="1600">
                <a:solidFill>
                  <a:srgbClr val="0D3C7F"/>
                </a:solidFill>
                <a:latin typeface="Oswald"/>
                <a:ea typeface="Oswald"/>
                <a:cs typeface="Oswald"/>
                <a:sym typeface="Oswald"/>
              </a:rPr>
              <a:t>Run sponsored newsfeed ads and promote our own posts, including Fishy Joe comics and safety tips on online dating apps.</a:t>
            </a:r>
            <a:endParaRPr sz="1600">
              <a:solidFill>
                <a:srgbClr val="0D3C7F"/>
              </a:solidFill>
              <a:latin typeface="Oswald"/>
              <a:ea typeface="Oswald"/>
              <a:cs typeface="Oswald"/>
              <a:sym typeface="Oswald"/>
            </a:endParaRPr>
          </a:p>
        </p:txBody>
      </p:sp>
      <p:sp>
        <p:nvSpPr>
          <p:cNvPr id="248" name="Google Shape;248;p33"/>
          <p:cNvSpPr txBox="1"/>
          <p:nvPr/>
        </p:nvSpPr>
        <p:spPr>
          <a:xfrm>
            <a:off x="5173400" y="2627525"/>
            <a:ext cx="2234100" cy="131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rgbClr val="0D3C7F"/>
                </a:solidFill>
                <a:latin typeface="Oswald"/>
                <a:ea typeface="Oswald"/>
                <a:cs typeface="Oswald"/>
                <a:sym typeface="Oswald"/>
              </a:rPr>
              <a:t>Streaming </a:t>
            </a:r>
            <a:r>
              <a:rPr lang="en" sz="1800" b="1">
                <a:solidFill>
                  <a:srgbClr val="0D3C7F"/>
                </a:solidFill>
                <a:latin typeface="Oswald"/>
                <a:ea typeface="Oswald"/>
                <a:cs typeface="Oswald"/>
                <a:sym typeface="Oswald"/>
              </a:rPr>
              <a:t>: </a:t>
            </a:r>
            <a:endParaRPr sz="1800" b="1">
              <a:solidFill>
                <a:srgbClr val="0D3C7F"/>
              </a:solidFill>
              <a:latin typeface="Oswald"/>
              <a:ea typeface="Oswald"/>
              <a:cs typeface="Oswald"/>
              <a:sym typeface="Oswald"/>
            </a:endParaRPr>
          </a:p>
          <a:p>
            <a:pPr marL="0" lvl="0" indent="0" algn="ctr" rtl="0">
              <a:spcBef>
                <a:spcPts val="0"/>
              </a:spcBef>
              <a:spcAft>
                <a:spcPts val="0"/>
              </a:spcAft>
              <a:buNone/>
            </a:pPr>
            <a:r>
              <a:rPr lang="en" sz="1600">
                <a:solidFill>
                  <a:srgbClr val="0D3C7F"/>
                </a:solidFill>
                <a:latin typeface="Oswald"/>
                <a:ea typeface="Oswald"/>
                <a:cs typeface="Oswald"/>
                <a:sym typeface="Oswald"/>
              </a:rPr>
              <a:t>Run our Fishy Joe executions on video streaming services, 15-30 second ads</a:t>
            </a:r>
            <a:r>
              <a:rPr lang="en" sz="1600" b="1">
                <a:solidFill>
                  <a:srgbClr val="0D3C7F"/>
                </a:solidFill>
                <a:latin typeface="Oswald"/>
                <a:ea typeface="Oswald"/>
                <a:cs typeface="Oswald"/>
                <a:sym typeface="Oswald"/>
              </a:rPr>
              <a:t>. </a:t>
            </a:r>
            <a:endParaRPr sz="1600" b="1">
              <a:solidFill>
                <a:srgbClr val="0D3C7F"/>
              </a:solidFill>
              <a:latin typeface="Oswald"/>
              <a:ea typeface="Oswald"/>
              <a:cs typeface="Oswald"/>
              <a:sym typeface="Oswald"/>
            </a:endParaRPr>
          </a:p>
          <a:p>
            <a:pPr marL="0" lvl="0" indent="0" algn="l" rtl="0">
              <a:spcBef>
                <a:spcPts val="0"/>
              </a:spcBef>
              <a:spcAft>
                <a:spcPts val="0"/>
              </a:spcAft>
              <a:buNone/>
            </a:pPr>
            <a:endParaRPr>
              <a:solidFill>
                <a:srgbClr val="0D3C7F"/>
              </a:solidFill>
            </a:endParaRPr>
          </a:p>
        </p:txBody>
      </p:sp>
      <p:sp>
        <p:nvSpPr>
          <p:cNvPr id="249" name="Google Shape;249;p33"/>
          <p:cNvSpPr txBox="1"/>
          <p:nvPr/>
        </p:nvSpPr>
        <p:spPr>
          <a:xfrm>
            <a:off x="1126175" y="2627525"/>
            <a:ext cx="2961300" cy="17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rgbClr val="0D3C7F"/>
                </a:solidFill>
                <a:latin typeface="Oswald"/>
                <a:ea typeface="Oswald"/>
                <a:cs typeface="Oswald"/>
                <a:sym typeface="Oswald"/>
              </a:rPr>
              <a:t>Traditional Media</a:t>
            </a:r>
            <a:r>
              <a:rPr lang="en" sz="1800" b="1">
                <a:solidFill>
                  <a:srgbClr val="0D3C7F"/>
                </a:solidFill>
                <a:latin typeface="Oswald"/>
                <a:ea typeface="Oswald"/>
                <a:cs typeface="Oswald"/>
                <a:sym typeface="Oswald"/>
              </a:rPr>
              <a:t>: </a:t>
            </a:r>
            <a:endParaRPr sz="1800" b="1">
              <a:solidFill>
                <a:srgbClr val="0D3C7F"/>
              </a:solidFill>
              <a:latin typeface="Oswald"/>
              <a:ea typeface="Oswald"/>
              <a:cs typeface="Oswald"/>
              <a:sym typeface="Oswald"/>
            </a:endParaRPr>
          </a:p>
          <a:p>
            <a:pPr marL="0" lvl="0" indent="0" algn="ctr" rtl="0">
              <a:spcBef>
                <a:spcPts val="0"/>
              </a:spcBef>
              <a:spcAft>
                <a:spcPts val="0"/>
              </a:spcAft>
              <a:buNone/>
            </a:pPr>
            <a:r>
              <a:rPr lang="en" sz="1600">
                <a:solidFill>
                  <a:srgbClr val="0D3C7F"/>
                </a:solidFill>
                <a:latin typeface="Oswald"/>
                <a:ea typeface="Oswald"/>
                <a:cs typeface="Oswald"/>
                <a:sym typeface="Oswald"/>
              </a:rPr>
              <a:t>Display our unique selling proposition on billboards and have different comics of Fishy Joe attempting to violate dating app rules. Media will be displayed on subways, buses, and billboards.</a:t>
            </a:r>
            <a:r>
              <a:rPr lang="en" sz="1500">
                <a:solidFill>
                  <a:srgbClr val="0D3C7F"/>
                </a:solidFill>
                <a:latin typeface="Oswald"/>
                <a:ea typeface="Oswald"/>
                <a:cs typeface="Oswald"/>
                <a:sym typeface="Oswald"/>
              </a:rPr>
              <a:t> </a:t>
            </a:r>
            <a:endParaRPr>
              <a:solidFill>
                <a:srgbClr val="0D3C7F"/>
              </a:solidFill>
              <a:latin typeface="Oswald"/>
              <a:ea typeface="Oswald"/>
              <a:cs typeface="Oswald"/>
              <a:sym typeface="Oswald"/>
            </a:endParaRPr>
          </a:p>
          <a:p>
            <a:pPr marL="0" lvl="0" indent="0" algn="r" rtl="0">
              <a:spcBef>
                <a:spcPts val="0"/>
              </a:spcBef>
              <a:spcAft>
                <a:spcPts val="0"/>
              </a:spcAft>
              <a:buNone/>
            </a:pPr>
            <a:endParaRPr sz="1200">
              <a:solidFill>
                <a:srgbClr val="0D3C7F"/>
              </a:solidFill>
            </a:endParaRPr>
          </a:p>
          <a:p>
            <a:pPr marL="0" lvl="0" indent="0" algn="r" rtl="0">
              <a:spcBef>
                <a:spcPts val="0"/>
              </a:spcBef>
              <a:spcAft>
                <a:spcPts val="0"/>
              </a:spcAft>
              <a:buNone/>
            </a:pPr>
            <a:endParaRPr>
              <a:solidFill>
                <a:srgbClr val="0D3C7F"/>
              </a:solidFill>
            </a:endParaRPr>
          </a:p>
        </p:txBody>
      </p:sp>
      <p:sp>
        <p:nvSpPr>
          <p:cNvPr id="250" name="Google Shape;250;p33"/>
          <p:cNvSpPr txBox="1"/>
          <p:nvPr/>
        </p:nvSpPr>
        <p:spPr>
          <a:xfrm>
            <a:off x="7205400" y="4734975"/>
            <a:ext cx="1749600" cy="3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       Owen, Lexie</a:t>
            </a:r>
            <a:endParaRPr>
              <a:solidFill>
                <a:srgbClr val="0D3C7F"/>
              </a:solidFill>
              <a:latin typeface="Oswald"/>
              <a:ea typeface="Oswald"/>
              <a:cs typeface="Oswald"/>
              <a:sym typeface="Oswald"/>
            </a:endParaRPr>
          </a:p>
        </p:txBody>
      </p:sp>
      <p:sp>
        <p:nvSpPr>
          <p:cNvPr id="251" name="Google Shape;25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52" name="Google Shape;252;p33"/>
          <p:cNvPicPr preferRelativeResize="0"/>
          <p:nvPr/>
        </p:nvPicPr>
        <p:blipFill>
          <a:blip r:embed="rId3">
            <a:alphaModFix/>
          </a:blip>
          <a:stretch>
            <a:fillRect/>
          </a:stretch>
        </p:blipFill>
        <p:spPr>
          <a:xfrm>
            <a:off x="0" y="4196675"/>
            <a:ext cx="946825" cy="946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311700" y="445025"/>
            <a:ext cx="8520600" cy="572700"/>
          </a:xfrm>
          <a:prstGeom prst="rect">
            <a:avLst/>
          </a:prstGeom>
          <a:ln w="28575" cap="flat" cmpd="sng">
            <a:solidFill>
              <a:srgbClr val="06DED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0D3C7F"/>
                </a:solidFill>
                <a:latin typeface="Oswald"/>
                <a:ea typeface="Oswald"/>
                <a:cs typeface="Oswald"/>
                <a:sym typeface="Oswald"/>
              </a:rPr>
              <a:t>These are the strategies we will use for our owned media...</a:t>
            </a:r>
            <a:endParaRPr/>
          </a:p>
        </p:txBody>
      </p:sp>
      <p:sp>
        <p:nvSpPr>
          <p:cNvPr id="258" name="Google Shape;258;p34"/>
          <p:cNvSpPr txBox="1">
            <a:spLocks noGrp="1"/>
          </p:cNvSpPr>
          <p:nvPr>
            <p:ph type="body" idx="1"/>
          </p:nvPr>
        </p:nvSpPr>
        <p:spPr>
          <a:xfrm>
            <a:off x="726325" y="1071675"/>
            <a:ext cx="7691400" cy="4071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u="sng">
                <a:solidFill>
                  <a:srgbClr val="E94190"/>
                </a:solidFill>
                <a:latin typeface="Oswald"/>
                <a:ea typeface="Oswald"/>
                <a:cs typeface="Oswald"/>
                <a:sym typeface="Oswald"/>
              </a:rPr>
              <a:t>Social Media</a:t>
            </a:r>
            <a:r>
              <a:rPr lang="en" sz="1300" b="1" u="sng">
                <a:solidFill>
                  <a:srgbClr val="E94190"/>
                </a:solidFill>
                <a:latin typeface="Oswald"/>
                <a:ea typeface="Oswald"/>
                <a:cs typeface="Oswald"/>
                <a:sym typeface="Oswald"/>
              </a:rPr>
              <a:t> </a:t>
            </a:r>
            <a:endParaRPr sz="1300" b="1">
              <a:solidFill>
                <a:srgbClr val="E94190"/>
              </a:solidFill>
              <a:latin typeface="Oswald"/>
              <a:ea typeface="Oswald"/>
              <a:cs typeface="Oswald"/>
              <a:sym typeface="Oswald"/>
            </a:endParaRPr>
          </a:p>
          <a:p>
            <a:pPr marL="0" lvl="0" indent="0" algn="ctr" rtl="0">
              <a:lnSpc>
                <a:spcPct val="100000"/>
              </a:lnSpc>
              <a:spcBef>
                <a:spcPts val="0"/>
              </a:spcBef>
              <a:spcAft>
                <a:spcPts val="0"/>
              </a:spcAft>
              <a:buNone/>
            </a:pPr>
            <a:r>
              <a:rPr lang="en" sz="1400" b="1">
                <a:solidFill>
                  <a:srgbClr val="0D3C7F"/>
                </a:solidFill>
                <a:latin typeface="Oswald"/>
                <a:ea typeface="Oswald"/>
                <a:cs typeface="Oswald"/>
                <a:sym typeface="Oswald"/>
              </a:rPr>
              <a:t>Instagram</a:t>
            </a:r>
            <a:endParaRPr sz="1300">
              <a:solidFill>
                <a:srgbClr val="0D3C7F"/>
              </a:solidFill>
              <a:latin typeface="Oswald"/>
              <a:ea typeface="Oswald"/>
              <a:cs typeface="Oswald"/>
              <a:sym typeface="Oswald"/>
            </a:endParaRPr>
          </a:p>
          <a:p>
            <a:pPr marL="0" lvl="0" indent="0" algn="ctr" rtl="0">
              <a:lnSpc>
                <a:spcPct val="100000"/>
              </a:lnSpc>
              <a:spcBef>
                <a:spcPts val="0"/>
              </a:spcBef>
              <a:spcAft>
                <a:spcPts val="0"/>
              </a:spcAft>
              <a:buNone/>
            </a:pPr>
            <a:r>
              <a:rPr lang="en" sz="1200">
                <a:solidFill>
                  <a:srgbClr val="E94190"/>
                </a:solidFill>
                <a:highlight>
                  <a:srgbClr val="FFFFFF"/>
                </a:highlight>
                <a:latin typeface="Oswald"/>
                <a:ea typeface="Oswald"/>
                <a:cs typeface="Oswald"/>
                <a:sym typeface="Oswald"/>
              </a:rPr>
              <a:t>2 posts a week sharing stories of couples who have met through plenty of fish. Post stories everyday on POF updates, embracing safety, and have live stream events once a month. Respond to viewers on the page</a:t>
            </a:r>
            <a:endParaRPr sz="1200">
              <a:solidFill>
                <a:srgbClr val="E94190"/>
              </a:solidFill>
              <a:highlight>
                <a:srgbClr val="FFFFFF"/>
              </a:highlight>
              <a:latin typeface="Oswald"/>
              <a:ea typeface="Oswald"/>
              <a:cs typeface="Oswald"/>
              <a:sym typeface="Oswald"/>
            </a:endParaRPr>
          </a:p>
          <a:p>
            <a:pPr marL="0" lvl="0" indent="0" algn="ctr" rtl="0">
              <a:lnSpc>
                <a:spcPct val="100000"/>
              </a:lnSpc>
              <a:spcBef>
                <a:spcPts val="0"/>
              </a:spcBef>
              <a:spcAft>
                <a:spcPts val="0"/>
              </a:spcAft>
              <a:buNone/>
            </a:pPr>
            <a:r>
              <a:rPr lang="en" sz="1400" b="1">
                <a:solidFill>
                  <a:srgbClr val="0D3C7F"/>
                </a:solidFill>
                <a:latin typeface="Oswald"/>
                <a:ea typeface="Oswald"/>
                <a:cs typeface="Oswald"/>
                <a:sym typeface="Oswald"/>
              </a:rPr>
              <a:t>Facebook</a:t>
            </a:r>
            <a:endParaRPr sz="1300">
              <a:solidFill>
                <a:srgbClr val="0D3C7F"/>
              </a:solidFill>
              <a:latin typeface="Oswald"/>
              <a:ea typeface="Oswald"/>
              <a:cs typeface="Oswald"/>
              <a:sym typeface="Oswald"/>
            </a:endParaRPr>
          </a:p>
          <a:p>
            <a:pPr marL="0" lvl="0" indent="0" algn="ctr" rtl="0">
              <a:lnSpc>
                <a:spcPct val="100000"/>
              </a:lnSpc>
              <a:spcBef>
                <a:spcPts val="0"/>
              </a:spcBef>
              <a:spcAft>
                <a:spcPts val="0"/>
              </a:spcAft>
              <a:buNone/>
            </a:pPr>
            <a:r>
              <a:rPr lang="en" sz="1200">
                <a:solidFill>
                  <a:srgbClr val="E94190"/>
                </a:solidFill>
                <a:highlight>
                  <a:srgbClr val="FFFFFF"/>
                </a:highlight>
                <a:latin typeface="Oswald"/>
                <a:ea typeface="Oswald"/>
                <a:cs typeface="Oswald"/>
                <a:sym typeface="Oswald"/>
              </a:rPr>
              <a:t>2 posts a week with POF updates, promoting POF, and share peoples’ stories. Post daily stories with “Fishy Joe”, and tips and tricks about safety on online dating apps .</a:t>
            </a:r>
            <a:endParaRPr sz="1200">
              <a:solidFill>
                <a:srgbClr val="E94190"/>
              </a:solidFill>
              <a:highlight>
                <a:srgbClr val="FFFFFF"/>
              </a:highlight>
              <a:latin typeface="Oswald"/>
              <a:ea typeface="Oswald"/>
              <a:cs typeface="Oswald"/>
              <a:sym typeface="Oswald"/>
            </a:endParaRPr>
          </a:p>
          <a:p>
            <a:pPr marL="0" lvl="0" indent="0" algn="ctr" rtl="0">
              <a:lnSpc>
                <a:spcPct val="100000"/>
              </a:lnSpc>
              <a:spcBef>
                <a:spcPts val="0"/>
              </a:spcBef>
              <a:spcAft>
                <a:spcPts val="0"/>
              </a:spcAft>
              <a:buNone/>
            </a:pPr>
            <a:r>
              <a:rPr lang="en" sz="1400" b="1">
                <a:solidFill>
                  <a:srgbClr val="0D3C7F"/>
                </a:solidFill>
                <a:latin typeface="Oswald"/>
                <a:ea typeface="Oswald"/>
                <a:cs typeface="Oswald"/>
                <a:sym typeface="Oswald"/>
              </a:rPr>
              <a:t>Twitter</a:t>
            </a:r>
            <a:endParaRPr sz="1300">
              <a:solidFill>
                <a:srgbClr val="0D3C7F"/>
              </a:solidFill>
              <a:latin typeface="Oswald"/>
              <a:ea typeface="Oswald"/>
              <a:cs typeface="Oswald"/>
              <a:sym typeface="Oswald"/>
            </a:endParaRPr>
          </a:p>
          <a:p>
            <a:pPr marL="0" lvl="0" indent="0" algn="ctr" rtl="0">
              <a:lnSpc>
                <a:spcPct val="100000"/>
              </a:lnSpc>
              <a:spcBef>
                <a:spcPts val="0"/>
              </a:spcBef>
              <a:spcAft>
                <a:spcPts val="0"/>
              </a:spcAft>
              <a:buNone/>
            </a:pPr>
            <a:r>
              <a:rPr lang="en" sz="1200">
                <a:solidFill>
                  <a:srgbClr val="E94190"/>
                </a:solidFill>
                <a:highlight>
                  <a:srgbClr val="FFFFFF"/>
                </a:highlight>
                <a:latin typeface="Oswald"/>
                <a:ea typeface="Oswald"/>
                <a:cs typeface="Oswald"/>
                <a:sym typeface="Oswald"/>
              </a:rPr>
              <a:t>One tweet a day engaging with the target audience, giving updates on POF, and sharing matches. Respond to users’ tweets.</a:t>
            </a:r>
            <a:endParaRPr sz="1200">
              <a:solidFill>
                <a:srgbClr val="E94190"/>
              </a:solidFill>
              <a:highlight>
                <a:srgbClr val="FFFFFF"/>
              </a:highlight>
              <a:latin typeface="Oswald"/>
              <a:ea typeface="Oswald"/>
              <a:cs typeface="Oswald"/>
              <a:sym typeface="Oswald"/>
            </a:endParaRPr>
          </a:p>
          <a:p>
            <a:pPr marL="0" lvl="0" indent="0" algn="ctr" rtl="0">
              <a:lnSpc>
                <a:spcPct val="100000"/>
              </a:lnSpc>
              <a:spcBef>
                <a:spcPts val="0"/>
              </a:spcBef>
              <a:spcAft>
                <a:spcPts val="0"/>
              </a:spcAft>
              <a:buNone/>
            </a:pPr>
            <a:r>
              <a:rPr lang="en" sz="1400" b="1">
                <a:solidFill>
                  <a:srgbClr val="0D3C7F"/>
                </a:solidFill>
                <a:latin typeface="Oswald"/>
                <a:ea typeface="Oswald"/>
                <a:cs typeface="Oswald"/>
                <a:sym typeface="Oswald"/>
              </a:rPr>
              <a:t>TikTok</a:t>
            </a:r>
            <a:endParaRPr sz="1300">
              <a:solidFill>
                <a:srgbClr val="0D3C7F"/>
              </a:solidFill>
              <a:latin typeface="Oswald"/>
              <a:ea typeface="Oswald"/>
              <a:cs typeface="Oswald"/>
              <a:sym typeface="Oswald"/>
            </a:endParaRPr>
          </a:p>
          <a:p>
            <a:pPr marL="0" lvl="0" indent="0" algn="ctr" rtl="0">
              <a:lnSpc>
                <a:spcPct val="100000"/>
              </a:lnSpc>
              <a:spcBef>
                <a:spcPts val="0"/>
              </a:spcBef>
              <a:spcAft>
                <a:spcPts val="0"/>
              </a:spcAft>
              <a:buNone/>
            </a:pPr>
            <a:r>
              <a:rPr lang="en" sz="1200">
                <a:solidFill>
                  <a:srgbClr val="E94190"/>
                </a:solidFill>
                <a:latin typeface="Oswald"/>
                <a:ea typeface="Oswald"/>
                <a:cs typeface="Oswald"/>
                <a:sym typeface="Oswald"/>
              </a:rPr>
              <a:t>Post at least 1 video a day highlighting POF offers, sharing matches, and displaying Fishy Joe adverts that promote safety. </a:t>
            </a:r>
            <a:endParaRPr sz="1200">
              <a:solidFill>
                <a:srgbClr val="E94190"/>
              </a:solidFill>
              <a:latin typeface="Oswald"/>
              <a:ea typeface="Oswald"/>
              <a:cs typeface="Oswald"/>
              <a:sym typeface="Oswald"/>
            </a:endParaRPr>
          </a:p>
          <a:p>
            <a:pPr marL="0" lvl="0" indent="0" algn="l" rtl="0">
              <a:lnSpc>
                <a:spcPct val="100000"/>
              </a:lnSpc>
              <a:spcBef>
                <a:spcPts val="0"/>
              </a:spcBef>
              <a:spcAft>
                <a:spcPts val="0"/>
              </a:spcAft>
              <a:buNone/>
            </a:pPr>
            <a:endParaRPr sz="1000">
              <a:solidFill>
                <a:srgbClr val="E94190"/>
              </a:solidFill>
              <a:latin typeface="Oswald"/>
              <a:ea typeface="Oswald"/>
              <a:cs typeface="Oswald"/>
              <a:sym typeface="Oswald"/>
            </a:endParaRPr>
          </a:p>
          <a:p>
            <a:pPr marL="0" lvl="0" indent="0" algn="l" rtl="0">
              <a:lnSpc>
                <a:spcPct val="100000"/>
              </a:lnSpc>
              <a:spcBef>
                <a:spcPts val="0"/>
              </a:spcBef>
              <a:spcAft>
                <a:spcPts val="0"/>
              </a:spcAft>
              <a:buNone/>
            </a:pPr>
            <a:endParaRPr sz="12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0" lvl="0" indent="0" algn="l" rtl="0">
              <a:spcBef>
                <a:spcPts val="0"/>
              </a:spcBef>
              <a:spcAft>
                <a:spcPts val="1600"/>
              </a:spcAft>
              <a:buNone/>
            </a:pPr>
            <a:endParaRPr/>
          </a:p>
        </p:txBody>
      </p:sp>
      <p:sp>
        <p:nvSpPr>
          <p:cNvPr id="259" name="Google Shape;259;p34"/>
          <p:cNvSpPr txBox="1">
            <a:spLocks noGrp="1"/>
          </p:cNvSpPr>
          <p:nvPr>
            <p:ph type="body" idx="1"/>
          </p:nvPr>
        </p:nvSpPr>
        <p:spPr>
          <a:xfrm>
            <a:off x="1260350" y="3461600"/>
            <a:ext cx="6511200" cy="750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u="sng">
                <a:solidFill>
                  <a:srgbClr val="E94190"/>
                </a:solidFill>
                <a:latin typeface="Oswald"/>
                <a:ea typeface="Oswald"/>
                <a:cs typeface="Oswald"/>
                <a:sym typeface="Oswald"/>
              </a:rPr>
              <a:t>Digital</a:t>
            </a:r>
            <a:endParaRPr b="1" u="sng">
              <a:solidFill>
                <a:srgbClr val="E94190"/>
              </a:solidFill>
              <a:latin typeface="Oswald"/>
              <a:ea typeface="Oswald"/>
              <a:cs typeface="Oswald"/>
              <a:sym typeface="Oswald"/>
            </a:endParaRPr>
          </a:p>
          <a:p>
            <a:pPr marL="0" lvl="0" indent="0" algn="ctr" rtl="0">
              <a:lnSpc>
                <a:spcPct val="100000"/>
              </a:lnSpc>
              <a:spcBef>
                <a:spcPts val="0"/>
              </a:spcBef>
              <a:spcAft>
                <a:spcPts val="0"/>
              </a:spcAft>
              <a:buNone/>
            </a:pPr>
            <a:r>
              <a:rPr lang="en" sz="1400" b="1">
                <a:solidFill>
                  <a:srgbClr val="0D3C7F"/>
                </a:solidFill>
                <a:latin typeface="Oswald"/>
                <a:ea typeface="Oswald"/>
                <a:cs typeface="Oswald"/>
                <a:sym typeface="Oswald"/>
              </a:rPr>
              <a:t>Email Marketing</a:t>
            </a:r>
            <a:endParaRPr sz="1400" b="1">
              <a:solidFill>
                <a:srgbClr val="0D3C7F"/>
              </a:solidFill>
              <a:latin typeface="Oswald"/>
              <a:ea typeface="Oswald"/>
              <a:cs typeface="Oswald"/>
              <a:sym typeface="Oswald"/>
            </a:endParaRPr>
          </a:p>
          <a:p>
            <a:pPr marL="0" lvl="0" indent="0" algn="ctr" rtl="0">
              <a:lnSpc>
                <a:spcPct val="100000"/>
              </a:lnSpc>
              <a:spcBef>
                <a:spcPts val="0"/>
              </a:spcBef>
              <a:spcAft>
                <a:spcPts val="0"/>
              </a:spcAft>
              <a:buNone/>
            </a:pPr>
            <a:r>
              <a:rPr lang="en" sz="1200">
                <a:solidFill>
                  <a:srgbClr val="E94190"/>
                </a:solidFill>
                <a:latin typeface="Oswald"/>
                <a:ea typeface="Oswald"/>
                <a:cs typeface="Oswald"/>
                <a:sym typeface="Oswald"/>
              </a:rPr>
              <a:t>1x per week, promo email stating the theme or special online events/ reminder to use app</a:t>
            </a:r>
            <a:endParaRPr sz="1200">
              <a:solidFill>
                <a:srgbClr val="E94190"/>
              </a:solidFill>
              <a:latin typeface="Oswald"/>
              <a:ea typeface="Oswald"/>
              <a:cs typeface="Oswald"/>
              <a:sym typeface="Oswald"/>
            </a:endParaRPr>
          </a:p>
          <a:p>
            <a:pPr marL="0" lvl="0" indent="0" algn="ctr" rtl="0">
              <a:lnSpc>
                <a:spcPct val="100000"/>
              </a:lnSpc>
              <a:spcBef>
                <a:spcPts val="0"/>
              </a:spcBef>
              <a:spcAft>
                <a:spcPts val="0"/>
              </a:spcAft>
              <a:buNone/>
            </a:pPr>
            <a:r>
              <a:rPr lang="en" sz="1400" b="1">
                <a:solidFill>
                  <a:srgbClr val="0D3C7F"/>
                </a:solidFill>
                <a:latin typeface="Oswald"/>
                <a:ea typeface="Oswald"/>
                <a:cs typeface="Oswald"/>
                <a:sym typeface="Oswald"/>
              </a:rPr>
              <a:t>Microsite</a:t>
            </a:r>
            <a:endParaRPr sz="1400" b="1">
              <a:solidFill>
                <a:srgbClr val="0D3C7F"/>
              </a:solidFill>
              <a:latin typeface="Oswald"/>
              <a:ea typeface="Oswald"/>
              <a:cs typeface="Oswald"/>
              <a:sym typeface="Oswald"/>
            </a:endParaRPr>
          </a:p>
          <a:p>
            <a:pPr marL="0" lvl="0" indent="0" algn="ctr" rtl="0">
              <a:lnSpc>
                <a:spcPct val="100000"/>
              </a:lnSpc>
              <a:spcBef>
                <a:spcPts val="0"/>
              </a:spcBef>
              <a:spcAft>
                <a:spcPts val="0"/>
              </a:spcAft>
              <a:buNone/>
            </a:pPr>
            <a:r>
              <a:rPr lang="en" sz="1200">
                <a:solidFill>
                  <a:srgbClr val="E94190"/>
                </a:solidFill>
                <a:latin typeface="Oswald"/>
                <a:ea typeface="Oswald"/>
                <a:cs typeface="Oswald"/>
                <a:sym typeface="Oswald"/>
              </a:rPr>
              <a:t>Display our new security feature for POF and make sure it is adequate with our target audience</a:t>
            </a:r>
            <a:endParaRPr sz="1200">
              <a:solidFill>
                <a:srgbClr val="E94190"/>
              </a:solidFill>
              <a:latin typeface="Oswald"/>
              <a:ea typeface="Oswald"/>
              <a:cs typeface="Oswald"/>
              <a:sym typeface="Oswald"/>
            </a:endParaRPr>
          </a:p>
          <a:p>
            <a:pPr marL="0" lvl="0" indent="0" algn="l" rtl="0">
              <a:lnSpc>
                <a:spcPct val="100000"/>
              </a:lnSpc>
              <a:spcBef>
                <a:spcPts val="0"/>
              </a:spcBef>
              <a:spcAft>
                <a:spcPts val="0"/>
              </a:spcAft>
              <a:buNone/>
            </a:pPr>
            <a:endParaRPr sz="1300">
              <a:solidFill>
                <a:srgbClr val="E94190"/>
              </a:solidFill>
              <a:latin typeface="Oswald"/>
              <a:ea typeface="Oswald"/>
              <a:cs typeface="Oswald"/>
              <a:sym typeface="Oswald"/>
            </a:endParaRPr>
          </a:p>
          <a:p>
            <a:pPr marL="0" lvl="0" indent="0" algn="l" rtl="0">
              <a:lnSpc>
                <a:spcPct val="100000"/>
              </a:lnSpc>
              <a:spcBef>
                <a:spcPts val="0"/>
              </a:spcBef>
              <a:spcAft>
                <a:spcPts val="0"/>
              </a:spcAft>
              <a:buNone/>
            </a:pPr>
            <a:endParaRPr sz="1300">
              <a:solidFill>
                <a:srgbClr val="E94190"/>
              </a:solidFill>
              <a:latin typeface="Oswald"/>
              <a:ea typeface="Oswald"/>
              <a:cs typeface="Oswald"/>
              <a:sym typeface="Oswald"/>
            </a:endParaRPr>
          </a:p>
          <a:p>
            <a:pPr marL="0" lvl="0" indent="0" algn="l" rtl="0">
              <a:lnSpc>
                <a:spcPct val="100000"/>
              </a:lnSpc>
              <a:spcBef>
                <a:spcPts val="0"/>
              </a:spcBef>
              <a:spcAft>
                <a:spcPts val="0"/>
              </a:spcAft>
              <a:buNone/>
            </a:pPr>
            <a:endParaRPr sz="1000">
              <a:solidFill>
                <a:srgbClr val="E94190"/>
              </a:solidFill>
              <a:latin typeface="Oswald"/>
              <a:ea typeface="Oswald"/>
              <a:cs typeface="Oswald"/>
              <a:sym typeface="Oswald"/>
            </a:endParaRPr>
          </a:p>
          <a:p>
            <a:pPr marL="0" lvl="0" indent="0" algn="l" rtl="0">
              <a:lnSpc>
                <a:spcPct val="100000"/>
              </a:lnSpc>
              <a:spcBef>
                <a:spcPts val="0"/>
              </a:spcBef>
              <a:spcAft>
                <a:spcPts val="0"/>
              </a:spcAft>
              <a:buNone/>
            </a:pPr>
            <a:endParaRPr sz="12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0" lvl="0" indent="0" algn="l" rtl="0">
              <a:spcBef>
                <a:spcPts val="0"/>
              </a:spcBef>
              <a:spcAft>
                <a:spcPts val="1600"/>
              </a:spcAft>
              <a:buNone/>
            </a:pPr>
            <a:endParaRPr/>
          </a:p>
        </p:txBody>
      </p:sp>
      <p:sp>
        <p:nvSpPr>
          <p:cNvPr id="260" name="Google Shape;260;p34"/>
          <p:cNvSpPr txBox="1"/>
          <p:nvPr/>
        </p:nvSpPr>
        <p:spPr>
          <a:xfrm>
            <a:off x="7222550" y="4803600"/>
            <a:ext cx="1835700" cy="2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Martina, Lexie, Owen</a:t>
            </a:r>
            <a:endParaRPr>
              <a:solidFill>
                <a:srgbClr val="0D3C7F"/>
              </a:solidFill>
              <a:latin typeface="Oswald"/>
              <a:ea typeface="Oswald"/>
              <a:cs typeface="Oswald"/>
              <a:sym typeface="Oswald"/>
            </a:endParaRPr>
          </a:p>
        </p:txBody>
      </p:sp>
      <p:sp>
        <p:nvSpPr>
          <p:cNvPr id="261" name="Google Shape;26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262" name="Google Shape;262;p34"/>
          <p:cNvPicPr preferRelativeResize="0"/>
          <p:nvPr/>
        </p:nvPicPr>
        <p:blipFill>
          <a:blip r:embed="rId3">
            <a:alphaModFix/>
          </a:blip>
          <a:stretch>
            <a:fillRect/>
          </a:stretch>
        </p:blipFill>
        <p:spPr>
          <a:xfrm>
            <a:off x="0" y="4196675"/>
            <a:ext cx="946825" cy="946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311700" y="445025"/>
            <a:ext cx="8520600" cy="572700"/>
          </a:xfrm>
          <a:prstGeom prst="rect">
            <a:avLst/>
          </a:prstGeom>
          <a:ln w="28575" cap="flat" cmpd="sng">
            <a:solidFill>
              <a:srgbClr val="E9419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b="1">
                <a:solidFill>
                  <a:srgbClr val="35CDC1"/>
                </a:solidFill>
                <a:latin typeface="Oswald"/>
                <a:ea typeface="Oswald"/>
                <a:cs typeface="Oswald"/>
                <a:sym typeface="Oswald"/>
              </a:rPr>
              <a:t>These are the strategies we will use for earned media</a:t>
            </a:r>
            <a:endParaRPr/>
          </a:p>
        </p:txBody>
      </p:sp>
      <p:sp>
        <p:nvSpPr>
          <p:cNvPr id="268" name="Google Shape;26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rgbClr val="E94190"/>
                </a:solidFill>
                <a:latin typeface="Oswald"/>
                <a:ea typeface="Oswald"/>
                <a:cs typeface="Oswald"/>
                <a:sym typeface="Oswald"/>
              </a:rPr>
              <a:t>Social Media</a:t>
            </a:r>
            <a:endParaRPr sz="2000" b="1" u="sng">
              <a:solidFill>
                <a:srgbClr val="E94190"/>
              </a:solidFill>
              <a:latin typeface="Oswald"/>
              <a:ea typeface="Oswald"/>
              <a:cs typeface="Oswald"/>
              <a:sym typeface="Oswald"/>
            </a:endParaRPr>
          </a:p>
          <a:p>
            <a:pPr marL="457200" lvl="0" indent="-342900" algn="l" rtl="0">
              <a:spcBef>
                <a:spcPts val="1600"/>
              </a:spcBef>
              <a:spcAft>
                <a:spcPts val="0"/>
              </a:spcAft>
              <a:buClr>
                <a:srgbClr val="0D3C7F"/>
              </a:buClr>
              <a:buSzPts val="1800"/>
              <a:buFont typeface="Oswald"/>
              <a:buChar char="-"/>
            </a:pPr>
            <a:r>
              <a:rPr lang="en">
                <a:solidFill>
                  <a:srgbClr val="0D3C7F"/>
                </a:solidFill>
                <a:latin typeface="Oswald"/>
                <a:ea typeface="Oswald"/>
                <a:cs typeface="Oswald"/>
                <a:sym typeface="Oswald"/>
              </a:rPr>
              <a:t>Gain influence on social media and attain influencer endorsements </a:t>
            </a:r>
            <a:endParaRPr>
              <a:solidFill>
                <a:srgbClr val="0D3C7F"/>
              </a:solidFill>
              <a:latin typeface="Oswald"/>
              <a:ea typeface="Oswald"/>
              <a:cs typeface="Oswald"/>
              <a:sym typeface="Oswald"/>
            </a:endParaRPr>
          </a:p>
          <a:p>
            <a:pPr marL="457200" lvl="0" indent="-342900" algn="l" rtl="0">
              <a:spcBef>
                <a:spcPts val="0"/>
              </a:spcBef>
              <a:spcAft>
                <a:spcPts val="0"/>
              </a:spcAft>
              <a:buClr>
                <a:srgbClr val="0D3C7F"/>
              </a:buClr>
              <a:buSzPts val="1800"/>
              <a:buFont typeface="Oswald"/>
              <a:buChar char="-"/>
            </a:pPr>
            <a:r>
              <a:rPr lang="en">
                <a:solidFill>
                  <a:srgbClr val="0D3C7F"/>
                </a:solidFill>
                <a:latin typeface="Oswald"/>
                <a:ea typeface="Oswald"/>
                <a:cs typeface="Oswald"/>
                <a:sym typeface="Oswald"/>
              </a:rPr>
              <a:t>Post real-life accounts of POF users on social media and in blogs</a:t>
            </a:r>
            <a:endParaRPr>
              <a:solidFill>
                <a:srgbClr val="0D3C7F"/>
              </a:solidFill>
              <a:latin typeface="Oswald"/>
              <a:ea typeface="Oswald"/>
              <a:cs typeface="Oswald"/>
              <a:sym typeface="Oswald"/>
            </a:endParaRPr>
          </a:p>
          <a:p>
            <a:pPr marL="0" lvl="0" indent="0" algn="l" rtl="0">
              <a:spcBef>
                <a:spcPts val="1600"/>
              </a:spcBef>
              <a:spcAft>
                <a:spcPts val="0"/>
              </a:spcAft>
              <a:buNone/>
            </a:pPr>
            <a:r>
              <a:rPr lang="en" sz="2000" b="1" u="sng">
                <a:solidFill>
                  <a:srgbClr val="E94190"/>
                </a:solidFill>
                <a:latin typeface="Oswald"/>
                <a:ea typeface="Oswald"/>
                <a:cs typeface="Oswald"/>
                <a:sym typeface="Oswald"/>
              </a:rPr>
              <a:t>Digital/Online Print</a:t>
            </a:r>
            <a:endParaRPr sz="2000" b="1" u="sng">
              <a:solidFill>
                <a:srgbClr val="E94190"/>
              </a:solidFill>
              <a:latin typeface="Oswald"/>
              <a:ea typeface="Oswald"/>
              <a:cs typeface="Oswald"/>
              <a:sym typeface="Oswald"/>
            </a:endParaRPr>
          </a:p>
          <a:p>
            <a:pPr marL="457200" lvl="0" indent="-342900" algn="l" rtl="0">
              <a:spcBef>
                <a:spcPts val="1600"/>
              </a:spcBef>
              <a:spcAft>
                <a:spcPts val="0"/>
              </a:spcAft>
              <a:buClr>
                <a:srgbClr val="0D3C7F"/>
              </a:buClr>
              <a:buSzPts val="1800"/>
              <a:buFont typeface="Oswald"/>
              <a:buChar char="-"/>
            </a:pPr>
            <a:r>
              <a:rPr lang="en">
                <a:solidFill>
                  <a:srgbClr val="0D3C7F"/>
                </a:solidFill>
                <a:latin typeface="Oswald"/>
                <a:ea typeface="Oswald"/>
                <a:cs typeface="Oswald"/>
                <a:sym typeface="Oswald"/>
              </a:rPr>
              <a:t>Featured in magazines and online articles like:</a:t>
            </a:r>
            <a:endParaRPr>
              <a:solidFill>
                <a:srgbClr val="0D3C7F"/>
              </a:solidFill>
              <a:latin typeface="Oswald"/>
              <a:ea typeface="Oswald"/>
              <a:cs typeface="Oswald"/>
              <a:sym typeface="Oswald"/>
            </a:endParaRPr>
          </a:p>
          <a:p>
            <a:pPr marL="914400" lvl="1" indent="-342900" algn="l" rtl="0">
              <a:spcBef>
                <a:spcPts val="0"/>
              </a:spcBef>
              <a:spcAft>
                <a:spcPts val="0"/>
              </a:spcAft>
              <a:buClr>
                <a:srgbClr val="0D3C7F"/>
              </a:buClr>
              <a:buSzPts val="1800"/>
              <a:buFont typeface="Oswald"/>
              <a:buChar char="-"/>
            </a:pPr>
            <a:r>
              <a:rPr lang="en" sz="1800">
                <a:solidFill>
                  <a:srgbClr val="0D3C7F"/>
                </a:solidFill>
                <a:latin typeface="Oswald"/>
                <a:ea typeface="Oswald"/>
                <a:cs typeface="Oswald"/>
                <a:sym typeface="Oswald"/>
              </a:rPr>
              <a:t> Buzzfeed, Barstool, People, GQ, Cnet.com, New York Post, Vice, Business Insider. </a:t>
            </a:r>
            <a:endParaRPr sz="1800">
              <a:solidFill>
                <a:srgbClr val="0D3C7F"/>
              </a:solidFill>
              <a:latin typeface="Oswald"/>
              <a:ea typeface="Oswald"/>
              <a:cs typeface="Oswald"/>
              <a:sym typeface="Oswald"/>
            </a:endParaRPr>
          </a:p>
          <a:p>
            <a:pPr marL="914400" lvl="0" indent="0" algn="l" rtl="0">
              <a:spcBef>
                <a:spcPts val="1600"/>
              </a:spcBef>
              <a:spcAft>
                <a:spcPts val="0"/>
              </a:spcAft>
              <a:buNone/>
            </a:pPr>
            <a:endParaRPr sz="1800">
              <a:solidFill>
                <a:srgbClr val="0D3C7F"/>
              </a:solidFill>
              <a:latin typeface="Oswald"/>
              <a:ea typeface="Oswald"/>
              <a:cs typeface="Oswald"/>
              <a:sym typeface="Oswald"/>
            </a:endParaRPr>
          </a:p>
          <a:p>
            <a:pPr marL="0" lvl="0" indent="0" algn="l" rtl="0">
              <a:lnSpc>
                <a:spcPct val="100000"/>
              </a:lnSpc>
              <a:spcBef>
                <a:spcPts val="1600"/>
              </a:spcBef>
              <a:spcAft>
                <a:spcPts val="0"/>
              </a:spcAft>
              <a:buClr>
                <a:schemeClr val="dk1"/>
              </a:buClr>
              <a:buSzPts val="1100"/>
              <a:buFont typeface="Arial"/>
              <a:buNone/>
            </a:pPr>
            <a:endParaRPr>
              <a:solidFill>
                <a:srgbClr val="0D3C7F"/>
              </a:solidFill>
              <a:latin typeface="Oswald"/>
              <a:ea typeface="Oswald"/>
              <a:cs typeface="Oswald"/>
              <a:sym typeface="Oswald"/>
            </a:endParaRPr>
          </a:p>
          <a:p>
            <a:pPr marL="0" lvl="0" indent="0" algn="l" rtl="0">
              <a:spcBef>
                <a:spcPts val="0"/>
              </a:spcBef>
              <a:spcAft>
                <a:spcPts val="0"/>
              </a:spcAft>
              <a:buNone/>
            </a:pPr>
            <a:endParaRPr b="1" u="sng"/>
          </a:p>
          <a:p>
            <a:pPr marL="0" lvl="0" indent="0" algn="l" rtl="0">
              <a:spcBef>
                <a:spcPts val="1600"/>
              </a:spcBef>
              <a:spcAft>
                <a:spcPts val="1600"/>
              </a:spcAft>
              <a:buNone/>
            </a:pPr>
            <a:endParaRPr b="1" u="sng"/>
          </a:p>
        </p:txBody>
      </p:sp>
      <p:sp>
        <p:nvSpPr>
          <p:cNvPr id="269" name="Google Shape;26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270" name="Google Shape;270;p35"/>
          <p:cNvSpPr txBox="1"/>
          <p:nvPr/>
        </p:nvSpPr>
        <p:spPr>
          <a:xfrm>
            <a:off x="6021150" y="45688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Martina, Lexie, Owen, Cameron, Grace</a:t>
            </a:r>
            <a:endParaRPr/>
          </a:p>
        </p:txBody>
      </p:sp>
      <p:pic>
        <p:nvPicPr>
          <p:cNvPr id="271" name="Google Shape;271;p35"/>
          <p:cNvPicPr preferRelativeResize="0"/>
          <p:nvPr/>
        </p:nvPicPr>
        <p:blipFill>
          <a:blip r:embed="rId3">
            <a:alphaModFix/>
          </a:blip>
          <a:stretch>
            <a:fillRect/>
          </a:stretch>
        </p:blipFill>
        <p:spPr>
          <a:xfrm>
            <a:off x="0" y="4196675"/>
            <a:ext cx="946825" cy="946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xfrm>
            <a:off x="311700" y="176075"/>
            <a:ext cx="8520600" cy="9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94190"/>
                </a:solidFill>
                <a:latin typeface="Oswald"/>
                <a:ea typeface="Oswald"/>
                <a:cs typeface="Oswald"/>
                <a:sym typeface="Oswald"/>
              </a:rPr>
              <a:t>This is what we recommend for Plenty of Fish to implement in the next 1-3 years.</a:t>
            </a:r>
            <a:endParaRPr>
              <a:solidFill>
                <a:srgbClr val="E94190"/>
              </a:solidFill>
              <a:latin typeface="Oswald"/>
              <a:ea typeface="Oswald"/>
              <a:cs typeface="Oswald"/>
              <a:sym typeface="Oswald"/>
            </a:endParaRPr>
          </a:p>
        </p:txBody>
      </p:sp>
      <p:sp>
        <p:nvSpPr>
          <p:cNvPr id="277" name="Google Shape;277;p36"/>
          <p:cNvSpPr txBox="1">
            <a:spLocks noGrp="1"/>
          </p:cNvSpPr>
          <p:nvPr>
            <p:ph type="body" idx="1"/>
          </p:nvPr>
        </p:nvSpPr>
        <p:spPr>
          <a:xfrm>
            <a:off x="311700" y="1152475"/>
            <a:ext cx="8520600" cy="3416400"/>
          </a:xfrm>
          <a:prstGeom prst="rect">
            <a:avLst/>
          </a:prstGeom>
          <a:ln w="28575" cap="flat" cmpd="sng">
            <a:solidFill>
              <a:srgbClr val="06DED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0D3C7F"/>
                </a:solidFill>
                <a:latin typeface="Oswald"/>
                <a:ea typeface="Oswald"/>
                <a:cs typeface="Oswald"/>
                <a:sym typeface="Oswald"/>
              </a:rPr>
              <a:t>After focusing on security measures, POF should consider:</a:t>
            </a:r>
            <a:endParaRPr sz="2300">
              <a:solidFill>
                <a:srgbClr val="0D3C7F"/>
              </a:solidFill>
              <a:latin typeface="Oswald"/>
              <a:ea typeface="Oswald"/>
              <a:cs typeface="Oswald"/>
              <a:sym typeface="Oswald"/>
            </a:endParaRPr>
          </a:p>
          <a:p>
            <a:pPr marL="457200" lvl="0" indent="-342900" algn="l" rtl="0">
              <a:spcBef>
                <a:spcPts val="1600"/>
              </a:spcBef>
              <a:spcAft>
                <a:spcPts val="0"/>
              </a:spcAft>
              <a:buClr>
                <a:srgbClr val="0D3C7F"/>
              </a:buClr>
              <a:buSzPts val="1800"/>
              <a:buFont typeface="Oswald"/>
              <a:buChar char="●"/>
            </a:pPr>
            <a:r>
              <a:rPr lang="en">
                <a:solidFill>
                  <a:srgbClr val="0D3C7F"/>
                </a:solidFill>
                <a:latin typeface="Oswald"/>
                <a:ea typeface="Oswald"/>
                <a:cs typeface="Oswald"/>
                <a:sym typeface="Oswald"/>
              </a:rPr>
              <a:t>Increasing the promotion of inclusivity</a:t>
            </a:r>
            <a:endParaRPr>
              <a:solidFill>
                <a:srgbClr val="0D3C7F"/>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Char char="○"/>
            </a:pPr>
            <a:r>
              <a:rPr lang="en" sz="1500">
                <a:solidFill>
                  <a:srgbClr val="0D3C7F"/>
                </a:solidFill>
                <a:latin typeface="Oswald"/>
                <a:ea typeface="Oswald"/>
                <a:cs typeface="Oswald"/>
                <a:sym typeface="Oswald"/>
              </a:rPr>
              <a:t>Make every gender, race, age, sexual orientation, etc. feel welcomed </a:t>
            </a:r>
            <a:r>
              <a:rPr lang="en">
                <a:solidFill>
                  <a:srgbClr val="0D3C7F"/>
                </a:solidFill>
                <a:latin typeface="Oswald"/>
                <a:ea typeface="Oswald"/>
                <a:cs typeface="Oswald"/>
                <a:sym typeface="Oswald"/>
              </a:rPr>
              <a:t> </a:t>
            </a:r>
            <a:endParaRPr>
              <a:solidFill>
                <a:srgbClr val="0D3C7F"/>
              </a:solidFill>
              <a:latin typeface="Oswald"/>
              <a:ea typeface="Oswald"/>
              <a:cs typeface="Oswald"/>
              <a:sym typeface="Oswald"/>
            </a:endParaRPr>
          </a:p>
          <a:p>
            <a:pPr marL="457200" lvl="0" indent="-342900" algn="l" rtl="0">
              <a:spcBef>
                <a:spcPts val="0"/>
              </a:spcBef>
              <a:spcAft>
                <a:spcPts val="0"/>
              </a:spcAft>
              <a:buClr>
                <a:srgbClr val="0D3C7F"/>
              </a:buClr>
              <a:buSzPts val="1800"/>
              <a:buFont typeface="Oswald"/>
              <a:buChar char="●"/>
            </a:pPr>
            <a:r>
              <a:rPr lang="en">
                <a:solidFill>
                  <a:srgbClr val="0D3C7F"/>
                </a:solidFill>
                <a:latin typeface="Oswald"/>
                <a:ea typeface="Oswald"/>
                <a:cs typeface="Oswald"/>
                <a:sym typeface="Oswald"/>
              </a:rPr>
              <a:t>Embracing hookup culture</a:t>
            </a:r>
            <a:endParaRPr>
              <a:solidFill>
                <a:srgbClr val="0D3C7F"/>
              </a:solidFill>
              <a:latin typeface="Oswald"/>
              <a:ea typeface="Oswald"/>
              <a:cs typeface="Oswald"/>
              <a:sym typeface="Oswald"/>
            </a:endParaRPr>
          </a:p>
          <a:p>
            <a:pPr marL="914400" lvl="1" indent="-323850" algn="l" rtl="0">
              <a:spcBef>
                <a:spcPts val="0"/>
              </a:spcBef>
              <a:spcAft>
                <a:spcPts val="0"/>
              </a:spcAft>
              <a:buClr>
                <a:srgbClr val="0D3C7F"/>
              </a:buClr>
              <a:buSzPts val="1500"/>
              <a:buFont typeface="Oswald"/>
              <a:buChar char="○"/>
            </a:pPr>
            <a:r>
              <a:rPr lang="en" sz="1500">
                <a:solidFill>
                  <a:srgbClr val="0D3C7F"/>
                </a:solidFill>
                <a:latin typeface="Oswald"/>
                <a:ea typeface="Oswald"/>
                <a:cs typeface="Oswald"/>
                <a:sym typeface="Oswald"/>
              </a:rPr>
              <a:t>Attract a younger crowd</a:t>
            </a:r>
            <a:endParaRPr sz="1500">
              <a:solidFill>
                <a:srgbClr val="0D3C7F"/>
              </a:solidFill>
              <a:latin typeface="Oswald"/>
              <a:ea typeface="Oswald"/>
              <a:cs typeface="Oswald"/>
              <a:sym typeface="Oswald"/>
            </a:endParaRPr>
          </a:p>
          <a:p>
            <a:pPr marL="914400" lvl="1" indent="-323850" algn="l" rtl="0">
              <a:spcBef>
                <a:spcPts val="0"/>
              </a:spcBef>
              <a:spcAft>
                <a:spcPts val="0"/>
              </a:spcAft>
              <a:buClr>
                <a:srgbClr val="0D3C7F"/>
              </a:buClr>
              <a:buSzPts val="1500"/>
              <a:buFont typeface="Oswald"/>
              <a:buChar char="○"/>
            </a:pPr>
            <a:r>
              <a:rPr lang="en" sz="1500">
                <a:solidFill>
                  <a:srgbClr val="0D3C7F"/>
                </a:solidFill>
                <a:latin typeface="Oswald"/>
                <a:ea typeface="Oswald"/>
                <a:cs typeface="Oswald"/>
                <a:sym typeface="Oswald"/>
              </a:rPr>
              <a:t>Keep POF playful, fun brand</a:t>
            </a:r>
            <a:endParaRPr sz="1500">
              <a:solidFill>
                <a:srgbClr val="0D3C7F"/>
              </a:solidFill>
              <a:latin typeface="Oswald"/>
              <a:ea typeface="Oswald"/>
              <a:cs typeface="Oswald"/>
              <a:sym typeface="Oswald"/>
            </a:endParaRPr>
          </a:p>
          <a:p>
            <a:pPr marL="457200" lvl="0" indent="-342900" algn="l" rtl="0">
              <a:spcBef>
                <a:spcPts val="0"/>
              </a:spcBef>
              <a:spcAft>
                <a:spcPts val="0"/>
              </a:spcAft>
              <a:buClr>
                <a:srgbClr val="0D3C7F"/>
              </a:buClr>
              <a:buSzPts val="1800"/>
              <a:buFont typeface="Oswald"/>
              <a:buChar char="●"/>
            </a:pPr>
            <a:r>
              <a:rPr lang="en">
                <a:solidFill>
                  <a:srgbClr val="0D3C7F"/>
                </a:solidFill>
                <a:latin typeface="Oswald"/>
                <a:ea typeface="Oswald"/>
                <a:cs typeface="Oswald"/>
                <a:sym typeface="Oswald"/>
              </a:rPr>
              <a:t>Covid-19 Awareness</a:t>
            </a:r>
            <a:endParaRPr>
              <a:solidFill>
                <a:srgbClr val="0D3C7F"/>
              </a:solidFill>
              <a:latin typeface="Oswald"/>
              <a:ea typeface="Oswald"/>
              <a:cs typeface="Oswald"/>
              <a:sym typeface="Oswald"/>
            </a:endParaRPr>
          </a:p>
          <a:p>
            <a:pPr marL="914400" lvl="1" indent="-323850" algn="l" rtl="0">
              <a:spcBef>
                <a:spcPts val="0"/>
              </a:spcBef>
              <a:spcAft>
                <a:spcPts val="0"/>
              </a:spcAft>
              <a:buClr>
                <a:srgbClr val="0D3C7F"/>
              </a:buClr>
              <a:buSzPts val="1500"/>
              <a:buFont typeface="Oswald"/>
              <a:buChar char="○"/>
            </a:pPr>
            <a:r>
              <a:rPr lang="en" sz="1500">
                <a:solidFill>
                  <a:srgbClr val="0D3C7F"/>
                </a:solidFill>
                <a:latin typeface="Oswald"/>
                <a:ea typeface="Oswald"/>
                <a:cs typeface="Oswald"/>
                <a:sym typeface="Oswald"/>
              </a:rPr>
              <a:t>Encourage wearing a mask </a:t>
            </a:r>
            <a:endParaRPr sz="1500">
              <a:solidFill>
                <a:srgbClr val="0D3C7F"/>
              </a:solidFill>
              <a:latin typeface="Oswald"/>
              <a:ea typeface="Oswald"/>
              <a:cs typeface="Oswald"/>
              <a:sym typeface="Oswald"/>
            </a:endParaRPr>
          </a:p>
          <a:p>
            <a:pPr marL="914400" lvl="1" indent="-323850" algn="l" rtl="0">
              <a:spcBef>
                <a:spcPts val="0"/>
              </a:spcBef>
              <a:spcAft>
                <a:spcPts val="0"/>
              </a:spcAft>
              <a:buClr>
                <a:srgbClr val="0D3C7F"/>
              </a:buClr>
              <a:buSzPts val="1500"/>
              <a:buFont typeface="Oswald"/>
              <a:buChar char="○"/>
            </a:pPr>
            <a:r>
              <a:rPr lang="en" sz="1500">
                <a:solidFill>
                  <a:srgbClr val="0D3C7F"/>
                </a:solidFill>
                <a:latin typeface="Oswald"/>
                <a:ea typeface="Oswald"/>
                <a:cs typeface="Oswald"/>
                <a:sym typeface="Oswald"/>
              </a:rPr>
              <a:t>Maintaining social distancing when possible</a:t>
            </a:r>
            <a:endParaRPr sz="1500">
              <a:solidFill>
                <a:srgbClr val="0D3C7F"/>
              </a:solidFill>
              <a:latin typeface="Oswald"/>
              <a:ea typeface="Oswald"/>
              <a:cs typeface="Oswald"/>
              <a:sym typeface="Oswald"/>
            </a:endParaRPr>
          </a:p>
          <a:p>
            <a:pPr marL="0" lvl="0" indent="0" algn="l" rtl="0">
              <a:spcBef>
                <a:spcPts val="1600"/>
              </a:spcBef>
              <a:spcAft>
                <a:spcPts val="1600"/>
              </a:spcAft>
              <a:buNone/>
            </a:pPr>
            <a:endParaRPr/>
          </a:p>
        </p:txBody>
      </p:sp>
      <p:sp>
        <p:nvSpPr>
          <p:cNvPr id="278" name="Google Shape;278;p36"/>
          <p:cNvSpPr txBox="1"/>
          <p:nvPr/>
        </p:nvSpPr>
        <p:spPr>
          <a:xfrm>
            <a:off x="7462750" y="4634475"/>
            <a:ext cx="13695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Lexie, Martina</a:t>
            </a:r>
            <a:endParaRPr>
              <a:latin typeface="Oswald"/>
              <a:ea typeface="Oswald"/>
              <a:cs typeface="Oswald"/>
              <a:sym typeface="Oswald"/>
            </a:endParaRPr>
          </a:p>
        </p:txBody>
      </p:sp>
      <p:sp>
        <p:nvSpPr>
          <p:cNvPr id="279" name="Google Shape;279;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280" name="Google Shape;280;p36"/>
          <p:cNvPicPr preferRelativeResize="0"/>
          <p:nvPr/>
        </p:nvPicPr>
        <p:blipFill>
          <a:blip r:embed="rId3">
            <a:alphaModFix/>
          </a:blip>
          <a:stretch>
            <a:fillRect/>
          </a:stretch>
        </p:blipFill>
        <p:spPr>
          <a:xfrm>
            <a:off x="0" y="4196675"/>
            <a:ext cx="946825" cy="946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600">
                <a:solidFill>
                  <a:srgbClr val="E94190"/>
                </a:solidFill>
                <a:latin typeface="Oswald"/>
                <a:ea typeface="Oswald"/>
                <a:cs typeface="Oswald"/>
                <a:sym typeface="Oswald"/>
              </a:rPr>
              <a:t>Thank you!</a:t>
            </a:r>
            <a:r>
              <a:rPr lang="en" sz="3600">
                <a:solidFill>
                  <a:srgbClr val="0D3C7F"/>
                </a:solidFill>
                <a:latin typeface="Oswald"/>
                <a:ea typeface="Oswald"/>
                <a:cs typeface="Oswald"/>
                <a:sym typeface="Oswald"/>
              </a:rPr>
              <a:t> Please reach out with any questions. </a:t>
            </a:r>
            <a:endParaRPr sz="3600">
              <a:solidFill>
                <a:srgbClr val="0D3C7F"/>
              </a:solidFill>
              <a:latin typeface="Oswald"/>
              <a:ea typeface="Oswald"/>
              <a:cs typeface="Oswald"/>
              <a:sym typeface="Oswald"/>
            </a:endParaRPr>
          </a:p>
        </p:txBody>
      </p:sp>
      <p:sp>
        <p:nvSpPr>
          <p:cNvPr id="286" name="Google Shape;28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287" name="Google Shape;287;p37"/>
          <p:cNvPicPr preferRelativeResize="0"/>
          <p:nvPr/>
        </p:nvPicPr>
        <p:blipFill>
          <a:blip r:embed="rId3">
            <a:alphaModFix/>
          </a:blip>
          <a:stretch>
            <a:fillRect/>
          </a:stretch>
        </p:blipFill>
        <p:spPr>
          <a:xfrm>
            <a:off x="0" y="4196675"/>
            <a:ext cx="946825" cy="946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249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94190"/>
                </a:solidFill>
                <a:latin typeface="Oswald"/>
                <a:ea typeface="Oswald"/>
                <a:cs typeface="Oswald"/>
                <a:sym typeface="Oswald"/>
              </a:rPr>
              <a:t>We found that most users are concerned about safety.</a:t>
            </a:r>
            <a:endParaRPr>
              <a:solidFill>
                <a:srgbClr val="E94190"/>
              </a:solidFill>
              <a:latin typeface="Oswald"/>
              <a:ea typeface="Oswald"/>
              <a:cs typeface="Oswald"/>
              <a:sym typeface="Oswald"/>
            </a:endParaRPr>
          </a:p>
        </p:txBody>
      </p:sp>
      <p:sp>
        <p:nvSpPr>
          <p:cNvPr id="73" name="Google Shape;73;p15"/>
          <p:cNvSpPr txBox="1">
            <a:spLocks noGrp="1"/>
          </p:cNvSpPr>
          <p:nvPr>
            <p:ph type="body" idx="1"/>
          </p:nvPr>
        </p:nvSpPr>
        <p:spPr>
          <a:xfrm>
            <a:off x="238525" y="1115900"/>
            <a:ext cx="8520600" cy="3428100"/>
          </a:xfrm>
          <a:prstGeom prst="rect">
            <a:avLst/>
          </a:prstGeom>
          <a:ln w="28575" cap="flat" cmpd="sng">
            <a:solidFill>
              <a:srgbClr val="E9419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Clr>
                <a:srgbClr val="35CDC1"/>
              </a:buClr>
              <a:buSzPts val="1800"/>
              <a:buFont typeface="Oswald"/>
              <a:buChar char="●"/>
            </a:pPr>
            <a:r>
              <a:rPr lang="en">
                <a:solidFill>
                  <a:srgbClr val="35CDC1"/>
                </a:solidFill>
                <a:latin typeface="Oswald"/>
                <a:ea typeface="Oswald"/>
                <a:cs typeface="Oswald"/>
                <a:sym typeface="Oswald"/>
              </a:rPr>
              <a:t>What research shows</a:t>
            </a:r>
            <a:endParaRPr>
              <a:solidFill>
                <a:srgbClr val="35CDC1"/>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Char char="○"/>
            </a:pPr>
            <a:r>
              <a:rPr lang="en">
                <a:solidFill>
                  <a:srgbClr val="0D3C7F"/>
                </a:solidFill>
                <a:latin typeface="Oswald"/>
                <a:ea typeface="Oswald"/>
                <a:cs typeface="Oswald"/>
                <a:sym typeface="Oswald"/>
              </a:rPr>
              <a:t>People mostly use these apps for </a:t>
            </a:r>
            <a:r>
              <a:rPr lang="en">
                <a:solidFill>
                  <a:srgbClr val="E94190"/>
                </a:solidFill>
                <a:latin typeface="Oswald"/>
                <a:ea typeface="Oswald"/>
                <a:cs typeface="Oswald"/>
                <a:sym typeface="Oswald"/>
              </a:rPr>
              <a:t>casual hookups</a:t>
            </a:r>
            <a:r>
              <a:rPr lang="en">
                <a:solidFill>
                  <a:srgbClr val="0D3C7F"/>
                </a:solidFill>
                <a:latin typeface="Oswald"/>
                <a:ea typeface="Oswald"/>
                <a:cs typeface="Oswald"/>
                <a:sym typeface="Oswald"/>
              </a:rPr>
              <a:t>, but their biggest concern is </a:t>
            </a:r>
            <a:r>
              <a:rPr lang="en">
                <a:solidFill>
                  <a:srgbClr val="E94190"/>
                </a:solidFill>
                <a:latin typeface="Oswald"/>
                <a:ea typeface="Oswald"/>
                <a:cs typeface="Oswald"/>
                <a:sym typeface="Oswald"/>
              </a:rPr>
              <a:t>security </a:t>
            </a:r>
            <a:r>
              <a:rPr lang="en">
                <a:solidFill>
                  <a:srgbClr val="0D3C7F"/>
                </a:solidFill>
                <a:latin typeface="Oswald"/>
                <a:ea typeface="Oswald"/>
                <a:cs typeface="Oswald"/>
                <a:sym typeface="Oswald"/>
              </a:rPr>
              <a:t>and </a:t>
            </a:r>
            <a:r>
              <a:rPr lang="en">
                <a:solidFill>
                  <a:srgbClr val="E94190"/>
                </a:solidFill>
                <a:latin typeface="Oswald"/>
                <a:ea typeface="Oswald"/>
                <a:cs typeface="Oswald"/>
                <a:sym typeface="Oswald"/>
              </a:rPr>
              <a:t>safety</a:t>
            </a:r>
            <a:r>
              <a:rPr lang="en">
                <a:solidFill>
                  <a:srgbClr val="0D3C7F"/>
                </a:solidFill>
                <a:latin typeface="Oswald"/>
                <a:ea typeface="Oswald"/>
                <a:cs typeface="Oswald"/>
                <a:sym typeface="Oswald"/>
              </a:rPr>
              <a:t>.</a:t>
            </a:r>
            <a:endParaRPr>
              <a:solidFill>
                <a:srgbClr val="0D3C7F"/>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Char char="○"/>
            </a:pPr>
            <a:r>
              <a:rPr lang="en">
                <a:solidFill>
                  <a:srgbClr val="0D3C7F"/>
                </a:solidFill>
                <a:latin typeface="Oswald"/>
                <a:ea typeface="Oswald"/>
                <a:cs typeface="Oswald"/>
                <a:sym typeface="Oswald"/>
              </a:rPr>
              <a:t>Due to COVID-19, people have become more reluctant to use dating apps.</a:t>
            </a:r>
            <a:endParaRPr>
              <a:solidFill>
                <a:srgbClr val="0D3C7F"/>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Char char="○"/>
            </a:pPr>
            <a:r>
              <a:rPr lang="en">
                <a:solidFill>
                  <a:srgbClr val="0D3C7F"/>
                </a:solidFill>
                <a:latin typeface="Oswald"/>
                <a:ea typeface="Oswald"/>
                <a:cs typeface="Oswald"/>
                <a:sym typeface="Oswald"/>
              </a:rPr>
              <a:t>Many participants stated that there should be an increase of </a:t>
            </a:r>
            <a:r>
              <a:rPr lang="en">
                <a:solidFill>
                  <a:srgbClr val="E94190"/>
                </a:solidFill>
                <a:latin typeface="Oswald"/>
                <a:ea typeface="Oswald"/>
                <a:cs typeface="Oswald"/>
                <a:sym typeface="Oswald"/>
              </a:rPr>
              <a:t>identity verification</a:t>
            </a:r>
            <a:r>
              <a:rPr lang="en">
                <a:solidFill>
                  <a:srgbClr val="0D3C7F"/>
                </a:solidFill>
                <a:latin typeface="Oswald"/>
                <a:ea typeface="Oswald"/>
                <a:cs typeface="Oswald"/>
                <a:sym typeface="Oswald"/>
              </a:rPr>
              <a:t> measures for individuals.</a:t>
            </a:r>
            <a:endParaRPr>
              <a:solidFill>
                <a:srgbClr val="0D3C7F"/>
              </a:solidFill>
              <a:latin typeface="Oswald"/>
              <a:ea typeface="Oswald"/>
              <a:cs typeface="Oswald"/>
              <a:sym typeface="Oswald"/>
            </a:endParaRPr>
          </a:p>
          <a:p>
            <a:pPr marL="1371600" lvl="2" indent="-317500" algn="l" rtl="0">
              <a:spcBef>
                <a:spcPts val="0"/>
              </a:spcBef>
              <a:spcAft>
                <a:spcPts val="0"/>
              </a:spcAft>
              <a:buClr>
                <a:srgbClr val="0D3C7F"/>
              </a:buClr>
              <a:buSzPts val="1400"/>
              <a:buFont typeface="Oswald"/>
              <a:buChar char="■"/>
            </a:pPr>
            <a:r>
              <a:rPr lang="en">
                <a:solidFill>
                  <a:srgbClr val="0D3C7F"/>
                </a:solidFill>
                <a:latin typeface="Oswald"/>
                <a:ea typeface="Oswald"/>
                <a:cs typeface="Oswald"/>
                <a:sym typeface="Oswald"/>
              </a:rPr>
              <a:t>“Creeps,” as many respondents described, would be reduced </a:t>
            </a:r>
            <a:endParaRPr>
              <a:solidFill>
                <a:srgbClr val="0D3C7F"/>
              </a:solidFill>
              <a:latin typeface="Oswald"/>
              <a:ea typeface="Oswald"/>
              <a:cs typeface="Oswald"/>
              <a:sym typeface="Oswald"/>
            </a:endParaRPr>
          </a:p>
          <a:p>
            <a:pPr marL="1371600" lvl="0" indent="0" algn="l" rtl="0">
              <a:lnSpc>
                <a:spcPct val="100000"/>
              </a:lnSpc>
              <a:spcBef>
                <a:spcPts val="1600"/>
              </a:spcBef>
              <a:spcAft>
                <a:spcPts val="0"/>
              </a:spcAft>
              <a:buNone/>
            </a:pPr>
            <a:endParaRPr>
              <a:solidFill>
                <a:srgbClr val="0D3C7F"/>
              </a:solidFill>
              <a:latin typeface="Oswald"/>
              <a:ea typeface="Oswald"/>
              <a:cs typeface="Oswald"/>
              <a:sym typeface="Oswald"/>
            </a:endParaRPr>
          </a:p>
          <a:p>
            <a:pPr marL="457200" lvl="0" indent="-342900" algn="l" rtl="0">
              <a:spcBef>
                <a:spcPts val="1600"/>
              </a:spcBef>
              <a:spcAft>
                <a:spcPts val="0"/>
              </a:spcAft>
              <a:buClr>
                <a:srgbClr val="35CDC1"/>
              </a:buClr>
              <a:buSzPts val="1800"/>
              <a:buFont typeface="Oswald"/>
              <a:buChar char="●"/>
            </a:pPr>
            <a:r>
              <a:rPr lang="en">
                <a:solidFill>
                  <a:srgbClr val="35CDC1"/>
                </a:solidFill>
                <a:latin typeface="Oswald"/>
                <a:ea typeface="Oswald"/>
                <a:cs typeface="Oswald"/>
                <a:sym typeface="Oswald"/>
              </a:rPr>
              <a:t>What we should do to cater to the research</a:t>
            </a:r>
            <a:endParaRPr>
              <a:solidFill>
                <a:srgbClr val="35CDC1"/>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Char char="○"/>
            </a:pPr>
            <a:r>
              <a:rPr lang="en">
                <a:solidFill>
                  <a:srgbClr val="0D3C7F"/>
                </a:solidFill>
                <a:latin typeface="Oswald"/>
                <a:ea typeface="Oswald"/>
                <a:cs typeface="Oswald"/>
                <a:sym typeface="Oswald"/>
              </a:rPr>
              <a:t>I</a:t>
            </a:r>
            <a:r>
              <a:rPr lang="en" sz="1400">
                <a:solidFill>
                  <a:srgbClr val="0D3C7F"/>
                </a:solidFill>
                <a:latin typeface="Oswald"/>
                <a:ea typeface="Oswald"/>
                <a:cs typeface="Oswald"/>
                <a:sym typeface="Oswald"/>
              </a:rPr>
              <a:t>nvest more </a:t>
            </a:r>
            <a:r>
              <a:rPr lang="en" sz="1400">
                <a:solidFill>
                  <a:srgbClr val="E94190"/>
                </a:solidFill>
                <a:latin typeface="Oswald"/>
                <a:ea typeface="Oswald"/>
                <a:cs typeface="Oswald"/>
                <a:sym typeface="Oswald"/>
              </a:rPr>
              <a:t>time </a:t>
            </a:r>
            <a:r>
              <a:rPr lang="en" sz="1400">
                <a:solidFill>
                  <a:srgbClr val="0D3C7F"/>
                </a:solidFill>
                <a:latin typeface="Oswald"/>
                <a:ea typeface="Oswald"/>
                <a:cs typeface="Oswald"/>
                <a:sym typeface="Oswald"/>
              </a:rPr>
              <a:t>and</a:t>
            </a:r>
            <a:r>
              <a:rPr lang="en" sz="1400">
                <a:solidFill>
                  <a:srgbClr val="E94190"/>
                </a:solidFill>
                <a:latin typeface="Oswald"/>
                <a:ea typeface="Oswald"/>
                <a:cs typeface="Oswald"/>
                <a:sym typeface="Oswald"/>
              </a:rPr>
              <a:t> effort</a:t>
            </a:r>
            <a:r>
              <a:rPr lang="en" sz="1400">
                <a:solidFill>
                  <a:srgbClr val="0D3C7F"/>
                </a:solidFill>
                <a:latin typeface="Oswald"/>
                <a:ea typeface="Oswald"/>
                <a:cs typeface="Oswald"/>
                <a:sym typeface="Oswald"/>
              </a:rPr>
              <a:t> in security measures </a:t>
            </a:r>
            <a:endParaRPr sz="1400">
              <a:solidFill>
                <a:srgbClr val="0D3C7F"/>
              </a:solidFill>
              <a:latin typeface="Oswald"/>
              <a:ea typeface="Oswald"/>
              <a:cs typeface="Oswald"/>
              <a:sym typeface="Oswald"/>
            </a:endParaRPr>
          </a:p>
          <a:p>
            <a:pPr marL="914400" lvl="1" indent="-317500" algn="l" rtl="0">
              <a:spcBef>
                <a:spcPts val="0"/>
              </a:spcBef>
              <a:spcAft>
                <a:spcPts val="0"/>
              </a:spcAft>
              <a:buClr>
                <a:srgbClr val="0D3C7F"/>
              </a:buClr>
              <a:buSzPts val="1400"/>
              <a:buFont typeface="Oswald"/>
              <a:buChar char="○"/>
            </a:pPr>
            <a:r>
              <a:rPr lang="en">
                <a:solidFill>
                  <a:srgbClr val="0D3C7F"/>
                </a:solidFill>
                <a:latin typeface="Oswald"/>
                <a:ea typeface="Oswald"/>
                <a:cs typeface="Oswald"/>
                <a:sym typeface="Oswald"/>
              </a:rPr>
              <a:t>Mitigate the issue of security and safety by asking security questions, requiring special identification, and photo verification. In doing so, users could have more confidence on dating app.</a:t>
            </a:r>
            <a:endParaRPr>
              <a:solidFill>
                <a:srgbClr val="0D3C7F"/>
              </a:solidFill>
              <a:latin typeface="Oswald"/>
              <a:ea typeface="Oswald"/>
              <a:cs typeface="Oswald"/>
              <a:sym typeface="Oswald"/>
            </a:endParaRPr>
          </a:p>
          <a:p>
            <a:pPr marL="457200" lvl="0" indent="0" algn="l" rtl="0">
              <a:spcBef>
                <a:spcPts val="1600"/>
              </a:spcBef>
              <a:spcAft>
                <a:spcPts val="1600"/>
              </a:spcAft>
              <a:buNone/>
            </a:pPr>
            <a:endParaRPr/>
          </a:p>
        </p:txBody>
      </p:sp>
      <p:pic>
        <p:nvPicPr>
          <p:cNvPr id="74" name="Google Shape;74;p15"/>
          <p:cNvPicPr preferRelativeResize="0"/>
          <p:nvPr/>
        </p:nvPicPr>
        <p:blipFill>
          <a:blip r:embed="rId3">
            <a:alphaModFix/>
          </a:blip>
          <a:stretch>
            <a:fillRect/>
          </a:stretch>
        </p:blipFill>
        <p:spPr>
          <a:xfrm>
            <a:off x="0" y="4196675"/>
            <a:ext cx="946825" cy="946825"/>
          </a:xfrm>
          <a:prstGeom prst="rect">
            <a:avLst/>
          </a:prstGeom>
          <a:noFill/>
          <a:ln>
            <a:noFill/>
          </a:ln>
        </p:spPr>
      </p:pic>
      <p:sp>
        <p:nvSpPr>
          <p:cNvPr id="75" name="Google Shape;7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6" name="Google Shape;76;p15"/>
          <p:cNvSpPr txBox="1"/>
          <p:nvPr/>
        </p:nvSpPr>
        <p:spPr>
          <a:xfrm>
            <a:off x="7399525" y="4737775"/>
            <a:ext cx="1163100" cy="3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Martina</a:t>
            </a:r>
            <a:endParaRPr>
              <a:solidFill>
                <a:srgbClr val="0D3C7F"/>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184800"/>
            <a:ext cx="8368200" cy="967800"/>
          </a:xfrm>
          <a:prstGeom prst="rect">
            <a:avLst/>
          </a:prstGeom>
          <a:ln w="28575" cap="flat" cmpd="sng">
            <a:solidFill>
              <a:srgbClr val="35CDC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94190"/>
                </a:solidFill>
                <a:latin typeface="Oswald"/>
                <a:ea typeface="Oswald"/>
                <a:cs typeface="Oswald"/>
                <a:sym typeface="Oswald"/>
              </a:rPr>
              <a:t>Pew Research shows young women are highly susceptible to harassment on dating apps. </a:t>
            </a:r>
            <a:endParaRPr>
              <a:solidFill>
                <a:srgbClr val="E94190"/>
              </a:solidFill>
              <a:latin typeface="Oswald"/>
              <a:ea typeface="Oswald"/>
              <a:cs typeface="Oswald"/>
              <a:sym typeface="Oswald"/>
            </a:endParaRPr>
          </a:p>
        </p:txBody>
      </p:sp>
      <p:sp>
        <p:nvSpPr>
          <p:cNvPr id="82" name="Google Shape;82;p16"/>
          <p:cNvSpPr txBox="1">
            <a:spLocks noGrp="1"/>
          </p:cNvSpPr>
          <p:nvPr>
            <p:ph type="body" idx="1"/>
          </p:nvPr>
        </p:nvSpPr>
        <p:spPr>
          <a:xfrm>
            <a:off x="311700" y="1433198"/>
            <a:ext cx="8520600" cy="2799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D3C7F"/>
              </a:buClr>
              <a:buSzPts val="1600"/>
              <a:buFont typeface="Oswald"/>
              <a:buChar char="●"/>
            </a:pPr>
            <a:r>
              <a:rPr lang="en" sz="1600">
                <a:solidFill>
                  <a:srgbClr val="0D3C7F"/>
                </a:solidFill>
                <a:latin typeface="Oswald"/>
                <a:ea typeface="Oswald"/>
                <a:cs typeface="Oswald"/>
                <a:sym typeface="Oswald"/>
              </a:rPr>
              <a:t>Young women are more susceptible to harassment or unwarranted contact on dating apps</a:t>
            </a:r>
            <a:endParaRPr sz="1600">
              <a:solidFill>
                <a:srgbClr val="0D3C7F"/>
              </a:solidFill>
              <a:latin typeface="Oswald"/>
              <a:ea typeface="Oswald"/>
              <a:cs typeface="Oswald"/>
              <a:sym typeface="Oswald"/>
            </a:endParaRPr>
          </a:p>
          <a:p>
            <a:pPr marL="457200" lvl="0" indent="-330200" algn="l" rtl="0">
              <a:spcBef>
                <a:spcPts val="0"/>
              </a:spcBef>
              <a:spcAft>
                <a:spcPts val="0"/>
              </a:spcAft>
              <a:buClr>
                <a:srgbClr val="0D3C7F"/>
              </a:buClr>
              <a:buSzPts val="1600"/>
              <a:buFont typeface="Oswald"/>
              <a:buChar char="●"/>
            </a:pPr>
            <a:r>
              <a:rPr lang="en" sz="1600">
                <a:solidFill>
                  <a:srgbClr val="0D3C7F"/>
                </a:solidFill>
                <a:highlight>
                  <a:srgbClr val="FFFFFF"/>
                </a:highlight>
                <a:latin typeface="Oswald"/>
                <a:ea typeface="Oswald"/>
                <a:cs typeface="Oswald"/>
                <a:sym typeface="Oswald"/>
              </a:rPr>
              <a:t>“Six-in-ten female online dating users ages 18 to 34 say someone via a dating site or app continued to contact them after they said they were not interested”</a:t>
            </a:r>
            <a:endParaRPr sz="1600">
              <a:solidFill>
                <a:srgbClr val="0D3C7F"/>
              </a:solidFill>
              <a:latin typeface="Oswald"/>
              <a:ea typeface="Oswald"/>
              <a:cs typeface="Oswald"/>
              <a:sym typeface="Oswald"/>
            </a:endParaRPr>
          </a:p>
          <a:p>
            <a:pPr marL="457200" lvl="0" indent="-330200" algn="l" rtl="0">
              <a:spcBef>
                <a:spcPts val="0"/>
              </a:spcBef>
              <a:spcAft>
                <a:spcPts val="0"/>
              </a:spcAft>
              <a:buClr>
                <a:srgbClr val="0D3C7F"/>
              </a:buClr>
              <a:buSzPts val="1600"/>
              <a:buFont typeface="Oswald"/>
              <a:buChar char="●"/>
            </a:pPr>
            <a:r>
              <a:rPr lang="en" sz="1600">
                <a:solidFill>
                  <a:srgbClr val="0D3C7F"/>
                </a:solidFill>
                <a:highlight>
                  <a:srgbClr val="FFFFFF"/>
                </a:highlight>
                <a:latin typeface="Oswald"/>
                <a:ea typeface="Oswald"/>
                <a:cs typeface="Oswald"/>
                <a:sym typeface="Oswald"/>
              </a:rPr>
              <a:t>“57% report that another user has sent them a sexually explicit message or image they didn’t ask for.”</a:t>
            </a:r>
            <a:endParaRPr sz="1600">
              <a:solidFill>
                <a:srgbClr val="0D3C7F"/>
              </a:solidFill>
              <a:highlight>
                <a:srgbClr val="FFFFFF"/>
              </a:highlight>
              <a:latin typeface="Oswald"/>
              <a:ea typeface="Oswald"/>
              <a:cs typeface="Oswald"/>
              <a:sym typeface="Oswald"/>
            </a:endParaRPr>
          </a:p>
          <a:p>
            <a:pPr marL="457200" lvl="0" indent="-330200" algn="l" rtl="0">
              <a:spcBef>
                <a:spcPts val="0"/>
              </a:spcBef>
              <a:spcAft>
                <a:spcPts val="0"/>
              </a:spcAft>
              <a:buClr>
                <a:srgbClr val="0D3C7F"/>
              </a:buClr>
              <a:buSzPts val="1600"/>
              <a:buFont typeface="Oswald"/>
              <a:buChar char="●"/>
            </a:pPr>
            <a:r>
              <a:rPr lang="en" sz="1600">
                <a:solidFill>
                  <a:srgbClr val="0D3C7F"/>
                </a:solidFill>
                <a:highlight>
                  <a:srgbClr val="FFFFFF"/>
                </a:highlight>
                <a:latin typeface="Oswald"/>
                <a:ea typeface="Oswald"/>
                <a:cs typeface="Oswald"/>
                <a:sym typeface="Oswald"/>
              </a:rPr>
              <a:t>“19% of younger female users say someone on a dating site or app has threatened to physically harm them”</a:t>
            </a:r>
            <a:endParaRPr sz="1600">
              <a:solidFill>
                <a:srgbClr val="0D3C7F"/>
              </a:solidFill>
              <a:highlight>
                <a:srgbClr val="FFFFFF"/>
              </a:highlight>
              <a:latin typeface="Oswald"/>
              <a:ea typeface="Oswald"/>
              <a:cs typeface="Oswald"/>
              <a:sym typeface="Oswald"/>
            </a:endParaRPr>
          </a:p>
          <a:p>
            <a:pPr marL="457200" lvl="0" indent="-330200" algn="l" rtl="0">
              <a:spcBef>
                <a:spcPts val="0"/>
              </a:spcBef>
              <a:spcAft>
                <a:spcPts val="0"/>
              </a:spcAft>
              <a:buClr>
                <a:srgbClr val="0D3C7F"/>
              </a:buClr>
              <a:buSzPts val="1600"/>
              <a:buFont typeface="Oswald"/>
              <a:buChar char="●"/>
            </a:pPr>
            <a:r>
              <a:rPr lang="en" sz="1600">
                <a:solidFill>
                  <a:srgbClr val="0D3C7F"/>
                </a:solidFill>
                <a:highlight>
                  <a:srgbClr val="FFFFFF"/>
                </a:highlight>
                <a:latin typeface="Oswald"/>
                <a:ea typeface="Oswald"/>
                <a:cs typeface="Oswald"/>
                <a:sym typeface="Oswald"/>
              </a:rPr>
              <a:t>“Women are more inclined than men to believe that dating sites and apps are not a safe way to meet someone (53% vs. 39%)”</a:t>
            </a:r>
            <a:endParaRPr sz="1600">
              <a:solidFill>
                <a:srgbClr val="0D3C7F"/>
              </a:solidFill>
              <a:highlight>
                <a:srgbClr val="FFFFFF"/>
              </a:highlight>
              <a:latin typeface="Oswald"/>
              <a:ea typeface="Oswald"/>
              <a:cs typeface="Oswald"/>
              <a:sym typeface="Oswald"/>
            </a:endParaRPr>
          </a:p>
          <a:p>
            <a:pPr marL="0" lvl="0" indent="0" algn="l" rtl="0">
              <a:spcBef>
                <a:spcPts val="1600"/>
              </a:spcBef>
              <a:spcAft>
                <a:spcPts val="1600"/>
              </a:spcAft>
              <a:buNone/>
            </a:pPr>
            <a:endParaRPr sz="1400">
              <a:solidFill>
                <a:srgbClr val="0D3C7F"/>
              </a:solidFill>
              <a:latin typeface="Oswald"/>
              <a:ea typeface="Oswald"/>
              <a:cs typeface="Oswald"/>
              <a:sym typeface="Oswald"/>
            </a:endParaRPr>
          </a:p>
        </p:txBody>
      </p:sp>
      <p:pic>
        <p:nvPicPr>
          <p:cNvPr id="83" name="Google Shape;83;p16"/>
          <p:cNvPicPr preferRelativeResize="0"/>
          <p:nvPr/>
        </p:nvPicPr>
        <p:blipFill>
          <a:blip r:embed="rId3">
            <a:alphaModFix/>
          </a:blip>
          <a:stretch>
            <a:fillRect/>
          </a:stretch>
        </p:blipFill>
        <p:spPr>
          <a:xfrm>
            <a:off x="0" y="4196675"/>
            <a:ext cx="946825" cy="946825"/>
          </a:xfrm>
          <a:prstGeom prst="rect">
            <a:avLst/>
          </a:prstGeom>
          <a:noFill/>
          <a:ln>
            <a:noFill/>
          </a:ln>
        </p:spPr>
      </p:pic>
      <p:sp>
        <p:nvSpPr>
          <p:cNvPr id="84" name="Google Shape;8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5" name="Google Shape;85;p16"/>
          <p:cNvSpPr txBox="1"/>
          <p:nvPr/>
        </p:nvSpPr>
        <p:spPr>
          <a:xfrm>
            <a:off x="7382450" y="4700575"/>
            <a:ext cx="1163100" cy="3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Owen, Martina</a:t>
            </a:r>
            <a:endParaRPr>
              <a:solidFill>
                <a:srgbClr val="0D3C7F"/>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80800"/>
            <a:ext cx="8520600" cy="937800"/>
          </a:xfrm>
          <a:prstGeom prst="rect">
            <a:avLst/>
          </a:prstGeom>
          <a:ln w="28575" cap="flat" cmpd="sng">
            <a:solidFill>
              <a:srgbClr val="E9419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rgbClr val="0D3C7F"/>
                </a:solidFill>
                <a:latin typeface="Oswald"/>
                <a:ea typeface="Oswald"/>
                <a:cs typeface="Oswald"/>
                <a:sym typeface="Oswald"/>
              </a:rPr>
              <a:t>Scholarly research shows we need to invest in our mobile app, with a focus on safety and security measures. </a:t>
            </a:r>
            <a:endParaRPr sz="2700">
              <a:solidFill>
                <a:srgbClr val="0D3C7F"/>
              </a:solidFill>
              <a:latin typeface="Oswald"/>
              <a:ea typeface="Oswald"/>
              <a:cs typeface="Oswald"/>
              <a:sym typeface="Oswald"/>
            </a:endParaRPr>
          </a:p>
        </p:txBody>
      </p:sp>
      <p:sp>
        <p:nvSpPr>
          <p:cNvPr id="91" name="Google Shape;91;p17"/>
          <p:cNvSpPr txBox="1">
            <a:spLocks noGrp="1"/>
          </p:cNvSpPr>
          <p:nvPr>
            <p:ph type="body" idx="1"/>
          </p:nvPr>
        </p:nvSpPr>
        <p:spPr>
          <a:xfrm>
            <a:off x="311700" y="1151750"/>
            <a:ext cx="8520600" cy="3700200"/>
          </a:xfrm>
          <a:prstGeom prst="rect">
            <a:avLst/>
          </a:prstGeom>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0D3C7F"/>
              </a:buClr>
              <a:buSzPts val="1300"/>
              <a:buFont typeface="Oswald"/>
              <a:buChar char="●"/>
            </a:pPr>
            <a:r>
              <a:rPr lang="en" sz="1500">
                <a:solidFill>
                  <a:srgbClr val="0D3C7F"/>
                </a:solidFill>
                <a:highlight>
                  <a:srgbClr val="FFFFFF"/>
                </a:highlight>
                <a:latin typeface="Oswald"/>
                <a:ea typeface="Oswald"/>
                <a:cs typeface="Oswald"/>
                <a:sym typeface="Oswald"/>
              </a:rPr>
              <a:t>Plenty of Fish reported </a:t>
            </a:r>
            <a:r>
              <a:rPr lang="en" sz="1500">
                <a:solidFill>
                  <a:srgbClr val="E94190"/>
                </a:solidFill>
                <a:highlight>
                  <a:srgbClr val="FFFFFF"/>
                </a:highlight>
                <a:latin typeface="Oswald"/>
                <a:ea typeface="Oswald"/>
                <a:cs typeface="Oswald"/>
                <a:sym typeface="Oswald"/>
              </a:rPr>
              <a:t>70%</a:t>
            </a:r>
            <a:r>
              <a:rPr lang="en" sz="1500">
                <a:solidFill>
                  <a:srgbClr val="0D3C7F"/>
                </a:solidFill>
                <a:highlight>
                  <a:srgbClr val="FFFFFF"/>
                </a:highlight>
                <a:latin typeface="Oswald"/>
                <a:ea typeface="Oswald"/>
                <a:cs typeface="Oswald"/>
                <a:sym typeface="Oswald"/>
              </a:rPr>
              <a:t> of users use their </a:t>
            </a:r>
            <a:r>
              <a:rPr lang="en" sz="1500">
                <a:solidFill>
                  <a:srgbClr val="E94190"/>
                </a:solidFill>
                <a:highlight>
                  <a:srgbClr val="FFFFFF"/>
                </a:highlight>
                <a:latin typeface="Oswald"/>
                <a:ea typeface="Oswald"/>
                <a:cs typeface="Oswald"/>
                <a:sym typeface="Oswald"/>
              </a:rPr>
              <a:t>mobile app</a:t>
            </a:r>
            <a:r>
              <a:rPr lang="en" sz="1500">
                <a:solidFill>
                  <a:srgbClr val="0D3C7F"/>
                </a:solidFill>
                <a:highlight>
                  <a:srgbClr val="FFFFFF"/>
                </a:highlight>
                <a:latin typeface="Oswald"/>
                <a:ea typeface="Oswald"/>
                <a:cs typeface="Oswald"/>
                <a:sym typeface="Oswald"/>
              </a:rPr>
              <a:t> as opposed to their web client</a:t>
            </a:r>
            <a:endParaRPr sz="1500">
              <a:solidFill>
                <a:srgbClr val="0D3C7F"/>
              </a:solidFill>
              <a:highlight>
                <a:srgbClr val="FFFFFF"/>
              </a:highlight>
              <a:latin typeface="Oswald"/>
              <a:ea typeface="Oswald"/>
              <a:cs typeface="Oswald"/>
              <a:sym typeface="Oswald"/>
            </a:endParaRPr>
          </a:p>
          <a:p>
            <a:pPr marL="914400" lvl="1" indent="-323850" algn="l" rtl="0">
              <a:lnSpc>
                <a:spcPct val="115000"/>
              </a:lnSpc>
              <a:spcBef>
                <a:spcPts val="0"/>
              </a:spcBef>
              <a:spcAft>
                <a:spcPts val="0"/>
              </a:spcAft>
              <a:buClr>
                <a:srgbClr val="0D3C7F"/>
              </a:buClr>
              <a:buSzPts val="1500"/>
              <a:buFont typeface="Oswald"/>
              <a:buChar char="○"/>
            </a:pPr>
            <a:r>
              <a:rPr lang="en" sz="1500">
                <a:solidFill>
                  <a:srgbClr val="0D3C7F"/>
                </a:solidFill>
                <a:highlight>
                  <a:srgbClr val="FFFFFF"/>
                </a:highlight>
                <a:latin typeface="Oswald"/>
                <a:ea typeface="Oswald"/>
                <a:cs typeface="Oswald"/>
                <a:sym typeface="Oswald"/>
              </a:rPr>
              <a:t>We need to invest more of our resources in the mobile app </a:t>
            </a:r>
            <a:endParaRPr sz="1500">
              <a:solidFill>
                <a:srgbClr val="0D3C7F"/>
              </a:solidFill>
              <a:highlight>
                <a:srgbClr val="FFFFFF"/>
              </a:highlight>
              <a:latin typeface="Oswald"/>
              <a:ea typeface="Oswald"/>
              <a:cs typeface="Oswald"/>
              <a:sym typeface="Oswald"/>
            </a:endParaRPr>
          </a:p>
          <a:p>
            <a:pPr marL="914400" lvl="1" indent="-323850" algn="l" rtl="0">
              <a:lnSpc>
                <a:spcPct val="115000"/>
              </a:lnSpc>
              <a:spcBef>
                <a:spcPts val="0"/>
              </a:spcBef>
              <a:spcAft>
                <a:spcPts val="0"/>
              </a:spcAft>
              <a:buClr>
                <a:srgbClr val="0D3C7F"/>
              </a:buClr>
              <a:buSzPts val="1500"/>
              <a:buFont typeface="Oswald"/>
              <a:buChar char="○"/>
            </a:pPr>
            <a:r>
              <a:rPr lang="en" sz="1500">
                <a:solidFill>
                  <a:srgbClr val="0D3C7F"/>
                </a:solidFill>
                <a:highlight>
                  <a:srgbClr val="FFFFFF"/>
                </a:highlight>
                <a:latin typeface="Oswald"/>
                <a:ea typeface="Oswald"/>
                <a:cs typeface="Oswald"/>
                <a:sym typeface="Oswald"/>
              </a:rPr>
              <a:t>Our primary focus is on improving security measures to increase user comfort</a:t>
            </a:r>
            <a:endParaRPr sz="1500">
              <a:solidFill>
                <a:srgbClr val="0D3C7F"/>
              </a:solidFill>
              <a:highlight>
                <a:srgbClr val="FFFFFF"/>
              </a:highlight>
              <a:latin typeface="Oswald"/>
              <a:ea typeface="Oswald"/>
              <a:cs typeface="Oswald"/>
              <a:sym typeface="Oswald"/>
            </a:endParaRPr>
          </a:p>
          <a:p>
            <a:pPr marL="457200" lvl="0" indent="-323850" algn="l" rtl="0">
              <a:spcBef>
                <a:spcPts val="0"/>
              </a:spcBef>
              <a:spcAft>
                <a:spcPts val="0"/>
              </a:spcAft>
              <a:buClr>
                <a:srgbClr val="0D3C7F"/>
              </a:buClr>
              <a:buSzPts val="1500"/>
              <a:buFont typeface="Oswald"/>
              <a:buChar char="●"/>
            </a:pPr>
            <a:r>
              <a:rPr lang="en" sz="1500">
                <a:solidFill>
                  <a:srgbClr val="0D3C7F"/>
                </a:solidFill>
                <a:latin typeface="Oswald"/>
                <a:ea typeface="Oswald"/>
                <a:cs typeface="Oswald"/>
                <a:sym typeface="Oswald"/>
              </a:rPr>
              <a:t>Although mobile dating apps have made it easier to connect with potential partners, these benefits do not come without considerable risk, for example:</a:t>
            </a:r>
            <a:endParaRPr sz="1500">
              <a:solidFill>
                <a:srgbClr val="0D3C7F"/>
              </a:solidFill>
              <a:latin typeface="Oswald"/>
              <a:ea typeface="Oswald"/>
              <a:cs typeface="Oswald"/>
              <a:sym typeface="Oswald"/>
            </a:endParaRPr>
          </a:p>
          <a:p>
            <a:pPr marL="914400" lvl="1" indent="-323850" algn="l" rtl="0">
              <a:spcBef>
                <a:spcPts val="0"/>
              </a:spcBef>
              <a:spcAft>
                <a:spcPts val="0"/>
              </a:spcAft>
              <a:buClr>
                <a:srgbClr val="0D3C7F"/>
              </a:buClr>
              <a:buSzPts val="1500"/>
              <a:buFont typeface="Oswald"/>
              <a:buChar char="○"/>
            </a:pPr>
            <a:r>
              <a:rPr lang="en" sz="1500">
                <a:solidFill>
                  <a:srgbClr val="0D3C7F"/>
                </a:solidFill>
                <a:latin typeface="Oswald"/>
                <a:ea typeface="Oswald"/>
                <a:cs typeface="Oswald"/>
                <a:sym typeface="Oswald"/>
              </a:rPr>
              <a:t>Fraud, deception, </a:t>
            </a:r>
            <a:r>
              <a:rPr lang="en" sz="1500">
                <a:solidFill>
                  <a:srgbClr val="E94190"/>
                </a:solidFill>
                <a:latin typeface="Oswald"/>
                <a:ea typeface="Oswald"/>
                <a:cs typeface="Oswald"/>
                <a:sym typeface="Oswald"/>
              </a:rPr>
              <a:t>stalking</a:t>
            </a:r>
            <a:r>
              <a:rPr lang="en" sz="1500">
                <a:solidFill>
                  <a:srgbClr val="0D3C7F"/>
                </a:solidFill>
                <a:latin typeface="Oswald"/>
                <a:ea typeface="Oswald"/>
                <a:cs typeface="Oswald"/>
                <a:sym typeface="Oswald"/>
              </a:rPr>
              <a:t> and being vulnerable to </a:t>
            </a:r>
            <a:r>
              <a:rPr lang="en" sz="1500">
                <a:solidFill>
                  <a:srgbClr val="E94190"/>
                </a:solidFill>
                <a:latin typeface="Oswald"/>
                <a:ea typeface="Oswald"/>
                <a:cs typeface="Oswald"/>
                <a:sym typeface="Oswald"/>
              </a:rPr>
              <a:t>kidnapping, sexual assault and even murder</a:t>
            </a:r>
            <a:r>
              <a:rPr lang="en" sz="1500">
                <a:solidFill>
                  <a:srgbClr val="0D3C7F"/>
                </a:solidFill>
                <a:latin typeface="Oswald"/>
                <a:ea typeface="Oswald"/>
                <a:cs typeface="Oswald"/>
                <a:sym typeface="Oswald"/>
              </a:rPr>
              <a:t>. In the United Kingdom, </a:t>
            </a:r>
            <a:r>
              <a:rPr lang="en" sz="1500">
                <a:solidFill>
                  <a:srgbClr val="E94190"/>
                </a:solidFill>
                <a:latin typeface="Oswald"/>
                <a:ea typeface="Oswald"/>
                <a:cs typeface="Oswald"/>
                <a:sym typeface="Oswald"/>
              </a:rPr>
              <a:t>two separate murder investigations</a:t>
            </a:r>
            <a:r>
              <a:rPr lang="en" sz="1500">
                <a:solidFill>
                  <a:srgbClr val="0D3C7F"/>
                </a:solidFill>
                <a:latin typeface="Oswald"/>
                <a:ea typeface="Oswald"/>
                <a:cs typeface="Oswald"/>
                <a:sym typeface="Oswald"/>
              </a:rPr>
              <a:t> identified that the criminals involved used mobile dating apps, such as </a:t>
            </a:r>
            <a:r>
              <a:rPr lang="en" sz="1500" b="1" i="1">
                <a:solidFill>
                  <a:srgbClr val="E94190"/>
                </a:solidFill>
                <a:latin typeface="Oswald"/>
                <a:ea typeface="Oswald"/>
                <a:cs typeface="Oswald"/>
                <a:sym typeface="Oswald"/>
              </a:rPr>
              <a:t>Plenty of Fish </a:t>
            </a:r>
            <a:r>
              <a:rPr lang="en" sz="1500">
                <a:solidFill>
                  <a:srgbClr val="0D3C7F"/>
                </a:solidFill>
                <a:latin typeface="Oswald"/>
                <a:ea typeface="Oswald"/>
                <a:cs typeface="Oswald"/>
                <a:sym typeface="Oswald"/>
              </a:rPr>
              <a:t>and </a:t>
            </a:r>
            <a:r>
              <a:rPr lang="en" sz="1500" i="1">
                <a:solidFill>
                  <a:srgbClr val="0D3C7F"/>
                </a:solidFill>
                <a:latin typeface="Oswald"/>
                <a:ea typeface="Oswald"/>
                <a:cs typeface="Oswald"/>
                <a:sym typeface="Oswald"/>
              </a:rPr>
              <a:t>Grindr </a:t>
            </a:r>
            <a:r>
              <a:rPr lang="en" sz="1500">
                <a:solidFill>
                  <a:srgbClr val="0D3C7F"/>
                </a:solidFill>
                <a:latin typeface="Oswald"/>
                <a:ea typeface="Oswald"/>
                <a:cs typeface="Oswald"/>
                <a:sym typeface="Oswald"/>
              </a:rPr>
              <a:t>to lure their victims.</a:t>
            </a:r>
            <a:endParaRPr sz="1500">
              <a:solidFill>
                <a:srgbClr val="0D3C7F"/>
              </a:solidFill>
              <a:latin typeface="Oswald"/>
              <a:ea typeface="Oswald"/>
              <a:cs typeface="Oswald"/>
              <a:sym typeface="Oswald"/>
            </a:endParaRPr>
          </a:p>
          <a:p>
            <a:pPr marL="457200" lvl="0" indent="-323850" algn="l" rtl="0">
              <a:spcBef>
                <a:spcPts val="0"/>
              </a:spcBef>
              <a:spcAft>
                <a:spcPts val="0"/>
              </a:spcAft>
              <a:buClr>
                <a:srgbClr val="0D3C7F"/>
              </a:buClr>
              <a:buSzPts val="1500"/>
              <a:buFont typeface="Oswald"/>
              <a:buChar char="●"/>
            </a:pPr>
            <a:r>
              <a:rPr lang="en" sz="1500">
                <a:solidFill>
                  <a:srgbClr val="0D3C7F"/>
                </a:solidFill>
                <a:highlight>
                  <a:srgbClr val="FFFFFF"/>
                </a:highlight>
                <a:latin typeface="Oswald"/>
                <a:ea typeface="Oswald"/>
                <a:cs typeface="Oswald"/>
                <a:sym typeface="Oswald"/>
              </a:rPr>
              <a:t>Plenty of Fish </a:t>
            </a:r>
            <a:r>
              <a:rPr lang="en" sz="1500">
                <a:solidFill>
                  <a:srgbClr val="06DED4"/>
                </a:solidFill>
                <a:highlight>
                  <a:srgbClr val="FFFFFF"/>
                </a:highlight>
                <a:latin typeface="Oswald"/>
                <a:ea typeface="Oswald"/>
                <a:cs typeface="Oswald"/>
                <a:sym typeface="Oswald"/>
              </a:rPr>
              <a:t>FAILING</a:t>
            </a:r>
            <a:r>
              <a:rPr lang="en" sz="1500">
                <a:solidFill>
                  <a:srgbClr val="0D3C7F"/>
                </a:solidFill>
                <a:highlight>
                  <a:srgbClr val="FFFFFF"/>
                </a:highlight>
                <a:latin typeface="Oswald"/>
                <a:ea typeface="Oswald"/>
                <a:cs typeface="Oswald"/>
                <a:sym typeface="Oswald"/>
              </a:rPr>
              <a:t> to prevent crime related to its use shows that we need to invest more in security measures. </a:t>
            </a:r>
            <a:endParaRPr sz="1500">
              <a:solidFill>
                <a:srgbClr val="0D3C7F"/>
              </a:solidFill>
              <a:highlight>
                <a:srgbClr val="FFFFFF"/>
              </a:highlight>
              <a:latin typeface="Oswald"/>
              <a:ea typeface="Oswald"/>
              <a:cs typeface="Oswald"/>
              <a:sym typeface="Oswald"/>
            </a:endParaRPr>
          </a:p>
          <a:p>
            <a:pPr marL="457200" lvl="0" indent="-323850" algn="l" rtl="0">
              <a:spcBef>
                <a:spcPts val="0"/>
              </a:spcBef>
              <a:spcAft>
                <a:spcPts val="0"/>
              </a:spcAft>
              <a:buClr>
                <a:srgbClr val="0D3C7F"/>
              </a:buClr>
              <a:buSzPts val="1500"/>
              <a:buFont typeface="Oswald"/>
              <a:buChar char="●"/>
            </a:pPr>
            <a:r>
              <a:rPr lang="en" sz="1500">
                <a:solidFill>
                  <a:srgbClr val="0D3C7F"/>
                </a:solidFill>
                <a:highlight>
                  <a:srgbClr val="FFFFFF"/>
                </a:highlight>
                <a:latin typeface="Oswald"/>
                <a:ea typeface="Oswald"/>
                <a:cs typeface="Oswald"/>
                <a:sym typeface="Oswald"/>
              </a:rPr>
              <a:t>Security measures will include the requirement of ID scanning and photo verification for users.</a:t>
            </a:r>
            <a:endParaRPr sz="1500">
              <a:solidFill>
                <a:srgbClr val="0D3C7F"/>
              </a:solidFill>
              <a:highlight>
                <a:srgbClr val="FFFFFF"/>
              </a:highlight>
              <a:latin typeface="Oswald"/>
              <a:ea typeface="Oswald"/>
              <a:cs typeface="Oswald"/>
              <a:sym typeface="Oswald"/>
            </a:endParaRPr>
          </a:p>
          <a:p>
            <a:pPr marL="0" lvl="0" indent="0" algn="l" rtl="0">
              <a:lnSpc>
                <a:spcPct val="115000"/>
              </a:lnSpc>
              <a:spcBef>
                <a:spcPts val="1200"/>
              </a:spcBef>
              <a:spcAft>
                <a:spcPts val="0"/>
              </a:spcAft>
              <a:buNone/>
            </a:pPr>
            <a:endParaRPr sz="1100">
              <a:solidFill>
                <a:srgbClr val="0D3C7F"/>
              </a:solidFill>
              <a:highlight>
                <a:srgbClr val="FFFFFF"/>
              </a:highlight>
              <a:latin typeface="Oswald"/>
              <a:ea typeface="Oswald"/>
              <a:cs typeface="Oswald"/>
              <a:sym typeface="Oswald"/>
            </a:endParaRPr>
          </a:p>
          <a:p>
            <a:pPr marL="457200" lvl="0" indent="0" algn="l" rtl="0">
              <a:spcBef>
                <a:spcPts val="1600"/>
              </a:spcBef>
              <a:spcAft>
                <a:spcPts val="1600"/>
              </a:spcAft>
              <a:buNone/>
            </a:pPr>
            <a:endParaRPr sz="1000" b="1">
              <a:solidFill>
                <a:srgbClr val="0D3C7F"/>
              </a:solidFill>
              <a:highlight>
                <a:srgbClr val="FFFFFF"/>
              </a:highlight>
              <a:latin typeface="Oswald"/>
              <a:ea typeface="Oswald"/>
              <a:cs typeface="Oswald"/>
              <a:sym typeface="Oswald"/>
            </a:endParaRPr>
          </a:p>
        </p:txBody>
      </p:sp>
      <p:pic>
        <p:nvPicPr>
          <p:cNvPr id="92" name="Google Shape;92;p17"/>
          <p:cNvPicPr preferRelativeResize="0"/>
          <p:nvPr/>
        </p:nvPicPr>
        <p:blipFill>
          <a:blip r:embed="rId3">
            <a:alphaModFix/>
          </a:blip>
          <a:stretch>
            <a:fillRect/>
          </a:stretch>
        </p:blipFill>
        <p:spPr>
          <a:xfrm>
            <a:off x="0" y="4196675"/>
            <a:ext cx="946825" cy="946825"/>
          </a:xfrm>
          <a:prstGeom prst="rect">
            <a:avLst/>
          </a:prstGeom>
          <a:noFill/>
          <a:ln>
            <a:noFill/>
          </a:ln>
        </p:spPr>
      </p:pic>
      <p:sp>
        <p:nvSpPr>
          <p:cNvPr id="93" name="Google Shape;9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4" name="Google Shape;94;p17"/>
          <p:cNvSpPr txBox="1"/>
          <p:nvPr/>
        </p:nvSpPr>
        <p:spPr>
          <a:xfrm>
            <a:off x="7643850" y="4700575"/>
            <a:ext cx="1132500" cy="3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Owen, Martina </a:t>
            </a:r>
            <a:endParaRPr>
              <a:solidFill>
                <a:srgbClr val="0D3C7F"/>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5585750" y="0"/>
            <a:ext cx="2879400" cy="199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35CDC1"/>
                </a:solidFill>
                <a:latin typeface="Oswald"/>
                <a:ea typeface="Oswald"/>
                <a:cs typeface="Oswald"/>
                <a:sym typeface="Oswald"/>
              </a:rPr>
              <a:t>We interviewed users about their dating app experiences, these are our </a:t>
            </a:r>
            <a:r>
              <a:rPr lang="en" sz="2400">
                <a:solidFill>
                  <a:srgbClr val="0D3C7F"/>
                </a:solidFill>
                <a:latin typeface="Oswald"/>
                <a:ea typeface="Oswald"/>
                <a:cs typeface="Oswald"/>
                <a:sym typeface="Oswald"/>
              </a:rPr>
              <a:t>positive</a:t>
            </a:r>
            <a:r>
              <a:rPr lang="en" sz="2400">
                <a:solidFill>
                  <a:srgbClr val="35CDC1"/>
                </a:solidFill>
                <a:latin typeface="Oswald"/>
                <a:ea typeface="Oswald"/>
                <a:cs typeface="Oswald"/>
                <a:sym typeface="Oswald"/>
              </a:rPr>
              <a:t> findings. </a:t>
            </a:r>
            <a:endParaRPr sz="2400">
              <a:solidFill>
                <a:srgbClr val="35CDC1"/>
              </a:solidFill>
              <a:latin typeface="Oswald"/>
              <a:ea typeface="Oswald"/>
              <a:cs typeface="Oswald"/>
              <a:sym typeface="Oswald"/>
            </a:endParaRPr>
          </a:p>
        </p:txBody>
      </p:sp>
      <p:sp>
        <p:nvSpPr>
          <p:cNvPr id="100" name="Google Shape;100;p18"/>
          <p:cNvSpPr txBox="1"/>
          <p:nvPr/>
        </p:nvSpPr>
        <p:spPr>
          <a:xfrm>
            <a:off x="5374275" y="1751350"/>
            <a:ext cx="3568500" cy="2807700"/>
          </a:xfrm>
          <a:prstGeom prst="rect">
            <a:avLst/>
          </a:prstGeom>
          <a:noFill/>
          <a:ln w="28575" cap="flat" cmpd="sng">
            <a:solidFill>
              <a:srgbClr val="0D3C7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u="sng">
                <a:solidFill>
                  <a:srgbClr val="E94190"/>
                </a:solidFill>
                <a:latin typeface="Oswald"/>
                <a:ea typeface="Oswald"/>
                <a:cs typeface="Oswald"/>
                <a:sym typeface="Oswald"/>
              </a:rPr>
              <a:t>Julie, Female 22</a:t>
            </a:r>
            <a:endParaRPr sz="1200" b="1" u="sng">
              <a:solidFill>
                <a:srgbClr val="E94190"/>
              </a:solidFill>
              <a:latin typeface="Oswald"/>
              <a:ea typeface="Oswald"/>
              <a:cs typeface="Oswald"/>
              <a:sym typeface="Oswald"/>
            </a:endParaRPr>
          </a:p>
          <a:p>
            <a:pPr marL="457200" lvl="0" indent="-292100" algn="l" rtl="0">
              <a:lnSpc>
                <a:spcPct val="115000"/>
              </a:lnSpc>
              <a:spcBef>
                <a:spcPts val="0"/>
              </a:spcBef>
              <a:spcAft>
                <a:spcPts val="0"/>
              </a:spcAft>
              <a:buClr>
                <a:schemeClr val="dk1"/>
              </a:buClr>
              <a:buSzPts val="1000"/>
              <a:buFont typeface="Oswald"/>
              <a:buChar char="-"/>
            </a:pPr>
            <a:r>
              <a:rPr lang="en" sz="1000">
                <a:solidFill>
                  <a:schemeClr val="dk1"/>
                </a:solidFill>
                <a:latin typeface="Oswald"/>
                <a:ea typeface="Oswald"/>
                <a:cs typeface="Oswald"/>
                <a:sym typeface="Oswald"/>
              </a:rPr>
              <a:t>She has used Tinder and Hinge </a:t>
            </a:r>
            <a:endParaRPr sz="1000">
              <a:solidFill>
                <a:schemeClr val="dk1"/>
              </a:solidFill>
              <a:latin typeface="Oswald"/>
              <a:ea typeface="Oswald"/>
              <a:cs typeface="Oswald"/>
              <a:sym typeface="Oswald"/>
            </a:endParaRPr>
          </a:p>
          <a:p>
            <a:pPr marL="914400" lvl="1" indent="-292100" algn="l" rtl="0">
              <a:lnSpc>
                <a:spcPct val="115000"/>
              </a:lnSpc>
              <a:spcBef>
                <a:spcPts val="0"/>
              </a:spcBef>
              <a:spcAft>
                <a:spcPts val="0"/>
              </a:spcAft>
              <a:buClr>
                <a:schemeClr val="dk1"/>
              </a:buClr>
              <a:buSzPts val="1000"/>
              <a:buFont typeface="Oswald"/>
              <a:buChar char="-"/>
            </a:pPr>
            <a:r>
              <a:rPr lang="en" sz="1000">
                <a:solidFill>
                  <a:schemeClr val="dk1"/>
                </a:solidFill>
                <a:latin typeface="Oswald"/>
                <a:ea typeface="Oswald"/>
                <a:cs typeface="Oswald"/>
                <a:sym typeface="Oswald"/>
              </a:rPr>
              <a:t>Preferred Hinge more because of the use of filters to help narrow down her options</a:t>
            </a:r>
            <a:endParaRPr sz="1000">
              <a:solidFill>
                <a:schemeClr val="dk1"/>
              </a:solidFill>
              <a:latin typeface="Oswald"/>
              <a:ea typeface="Oswald"/>
              <a:cs typeface="Oswald"/>
              <a:sym typeface="Oswald"/>
            </a:endParaRPr>
          </a:p>
          <a:p>
            <a:pPr marL="914400" lvl="1" indent="-292100" algn="l" rtl="0">
              <a:lnSpc>
                <a:spcPct val="115000"/>
              </a:lnSpc>
              <a:spcBef>
                <a:spcPts val="0"/>
              </a:spcBef>
              <a:spcAft>
                <a:spcPts val="0"/>
              </a:spcAft>
              <a:buClr>
                <a:schemeClr val="dk1"/>
              </a:buClr>
              <a:buSzPts val="1000"/>
              <a:buFont typeface="Oswald"/>
              <a:buChar char="-"/>
            </a:pPr>
            <a:r>
              <a:rPr lang="en" sz="1000">
                <a:solidFill>
                  <a:schemeClr val="dk1"/>
                </a:solidFill>
                <a:latin typeface="Oswald"/>
                <a:ea typeface="Oswald"/>
                <a:cs typeface="Oswald"/>
                <a:sym typeface="Oswald"/>
              </a:rPr>
              <a:t>Ethnicity filters, smoking filters, area filters, etc. </a:t>
            </a:r>
            <a:endParaRPr sz="1000">
              <a:solidFill>
                <a:schemeClr val="dk1"/>
              </a:solidFill>
              <a:latin typeface="Oswald"/>
              <a:ea typeface="Oswald"/>
              <a:cs typeface="Oswald"/>
              <a:sym typeface="Oswald"/>
            </a:endParaRPr>
          </a:p>
          <a:p>
            <a:pPr marL="457200" lvl="0" indent="-292100" algn="l" rtl="0">
              <a:lnSpc>
                <a:spcPct val="115000"/>
              </a:lnSpc>
              <a:spcBef>
                <a:spcPts val="0"/>
              </a:spcBef>
              <a:spcAft>
                <a:spcPts val="0"/>
              </a:spcAft>
              <a:buClr>
                <a:schemeClr val="dk1"/>
              </a:buClr>
              <a:buSzPts val="1000"/>
              <a:buFont typeface="Oswald"/>
              <a:buChar char="-"/>
            </a:pPr>
            <a:r>
              <a:rPr lang="en" sz="1000">
                <a:solidFill>
                  <a:schemeClr val="dk1"/>
                </a:solidFill>
                <a:latin typeface="Oswald"/>
                <a:ea typeface="Oswald"/>
                <a:cs typeface="Oswald"/>
                <a:sym typeface="Oswald"/>
              </a:rPr>
              <a:t>She met current boyfriend off of Hinge during COVID period</a:t>
            </a:r>
            <a:endParaRPr sz="1000">
              <a:solidFill>
                <a:schemeClr val="dk1"/>
              </a:solidFill>
              <a:latin typeface="Oswald"/>
              <a:ea typeface="Oswald"/>
              <a:cs typeface="Oswald"/>
              <a:sym typeface="Oswald"/>
            </a:endParaRPr>
          </a:p>
          <a:p>
            <a:pPr marL="457200" lvl="0" indent="-292100" algn="l" rtl="0">
              <a:lnSpc>
                <a:spcPct val="115000"/>
              </a:lnSpc>
              <a:spcBef>
                <a:spcPts val="0"/>
              </a:spcBef>
              <a:spcAft>
                <a:spcPts val="0"/>
              </a:spcAft>
              <a:buClr>
                <a:schemeClr val="dk1"/>
              </a:buClr>
              <a:buSzPts val="1000"/>
              <a:buFont typeface="Oswald"/>
              <a:buChar char="-"/>
            </a:pPr>
            <a:r>
              <a:rPr lang="en" sz="1000">
                <a:solidFill>
                  <a:schemeClr val="dk1"/>
                </a:solidFill>
                <a:latin typeface="Oswald"/>
                <a:ea typeface="Oswald"/>
                <a:cs typeface="Oswald"/>
                <a:sym typeface="Oswald"/>
              </a:rPr>
              <a:t>Currently not using dating app because she is in a relationship</a:t>
            </a:r>
            <a:endParaRPr sz="1000">
              <a:solidFill>
                <a:schemeClr val="dk1"/>
              </a:solidFill>
              <a:latin typeface="Oswald"/>
              <a:ea typeface="Oswald"/>
              <a:cs typeface="Oswald"/>
              <a:sym typeface="Oswald"/>
            </a:endParaRPr>
          </a:p>
          <a:p>
            <a:pPr marL="457200" lvl="0" indent="-292100" algn="l" rtl="0">
              <a:lnSpc>
                <a:spcPct val="115000"/>
              </a:lnSpc>
              <a:spcBef>
                <a:spcPts val="0"/>
              </a:spcBef>
              <a:spcAft>
                <a:spcPts val="0"/>
              </a:spcAft>
              <a:buClr>
                <a:schemeClr val="dk1"/>
              </a:buClr>
              <a:buSzPts val="1000"/>
              <a:buFont typeface="Oswald"/>
              <a:buChar char="-"/>
            </a:pPr>
            <a:r>
              <a:rPr lang="en" sz="1000">
                <a:solidFill>
                  <a:schemeClr val="dk1"/>
                </a:solidFill>
                <a:latin typeface="Oswald"/>
                <a:ea typeface="Oswald"/>
                <a:cs typeface="Oswald"/>
                <a:sym typeface="Oswald"/>
              </a:rPr>
              <a:t>No, she would not use unfamiliar apps because she feels they are unsafe</a:t>
            </a:r>
            <a:endParaRPr sz="1000">
              <a:solidFill>
                <a:schemeClr val="dk1"/>
              </a:solidFill>
              <a:latin typeface="Oswald"/>
              <a:ea typeface="Oswald"/>
              <a:cs typeface="Oswald"/>
              <a:sym typeface="Oswald"/>
            </a:endParaRPr>
          </a:p>
          <a:p>
            <a:pPr marL="457200" lvl="0" indent="-292100" algn="l" rtl="0">
              <a:lnSpc>
                <a:spcPct val="115000"/>
              </a:lnSpc>
              <a:spcBef>
                <a:spcPts val="0"/>
              </a:spcBef>
              <a:spcAft>
                <a:spcPts val="0"/>
              </a:spcAft>
              <a:buClr>
                <a:schemeClr val="dk1"/>
              </a:buClr>
              <a:buSzPts val="1000"/>
              <a:buFont typeface="Oswald"/>
              <a:buChar char="-"/>
            </a:pPr>
            <a:r>
              <a:rPr lang="en" sz="1000">
                <a:solidFill>
                  <a:schemeClr val="dk1"/>
                </a:solidFill>
                <a:latin typeface="Oswald"/>
                <a:ea typeface="Oswald"/>
                <a:cs typeface="Oswald"/>
                <a:sym typeface="Oswald"/>
              </a:rPr>
              <a:t>Would like a more custom algorithm based app to fit her preferences</a:t>
            </a:r>
            <a:endParaRPr sz="1000">
              <a:solidFill>
                <a:schemeClr val="dk1"/>
              </a:solidFill>
              <a:latin typeface="Oswald"/>
              <a:ea typeface="Oswald"/>
              <a:cs typeface="Oswald"/>
              <a:sym typeface="Oswald"/>
            </a:endParaRPr>
          </a:p>
          <a:p>
            <a:pPr marL="457200" lvl="0" indent="-292100" algn="l" rtl="0">
              <a:lnSpc>
                <a:spcPct val="115000"/>
              </a:lnSpc>
              <a:spcBef>
                <a:spcPts val="0"/>
              </a:spcBef>
              <a:spcAft>
                <a:spcPts val="0"/>
              </a:spcAft>
              <a:buClr>
                <a:schemeClr val="dk1"/>
              </a:buClr>
              <a:buSzPts val="1000"/>
              <a:buFont typeface="Oswald"/>
              <a:buChar char="-"/>
            </a:pPr>
            <a:r>
              <a:rPr lang="en" sz="1000">
                <a:solidFill>
                  <a:schemeClr val="dk1"/>
                </a:solidFill>
                <a:latin typeface="Oswald"/>
                <a:ea typeface="Oswald"/>
                <a:cs typeface="Oswald"/>
                <a:sym typeface="Oswald"/>
              </a:rPr>
              <a:t>Yes she trusts dating apps</a:t>
            </a:r>
            <a:endParaRPr sz="1000">
              <a:solidFill>
                <a:schemeClr val="dk1"/>
              </a:solidFill>
              <a:latin typeface="Oswald"/>
              <a:ea typeface="Oswald"/>
              <a:cs typeface="Oswald"/>
              <a:sym typeface="Oswald"/>
            </a:endParaRPr>
          </a:p>
          <a:p>
            <a:pPr marL="457200" lvl="0" indent="-292100" algn="l" rtl="0">
              <a:lnSpc>
                <a:spcPct val="115000"/>
              </a:lnSpc>
              <a:spcBef>
                <a:spcPts val="0"/>
              </a:spcBef>
              <a:spcAft>
                <a:spcPts val="0"/>
              </a:spcAft>
              <a:buClr>
                <a:schemeClr val="dk1"/>
              </a:buClr>
              <a:buSzPts val="1000"/>
              <a:buFont typeface="Oswald"/>
              <a:buChar char="-"/>
            </a:pPr>
            <a:r>
              <a:rPr lang="en" sz="1000">
                <a:solidFill>
                  <a:schemeClr val="dk1"/>
                </a:solidFill>
                <a:latin typeface="Oswald"/>
                <a:ea typeface="Oswald"/>
                <a:cs typeface="Oswald"/>
                <a:sym typeface="Oswald"/>
              </a:rPr>
              <a:t>Would not use more than one dating app at a time. </a:t>
            </a:r>
            <a:r>
              <a:rPr lang="en" sz="1000">
                <a:solidFill>
                  <a:srgbClr val="35CDC1"/>
                </a:solidFill>
                <a:latin typeface="Oswald"/>
                <a:ea typeface="Oswald"/>
                <a:cs typeface="Oswald"/>
                <a:sym typeface="Oswald"/>
              </a:rPr>
              <a:t>Used to use Tinder for more hook up style and signed up for Hinge for more relationship purposes and meaningful connection.</a:t>
            </a:r>
            <a:r>
              <a:rPr lang="en" sz="1000">
                <a:solidFill>
                  <a:schemeClr val="dk1"/>
                </a:solidFill>
                <a:latin typeface="Oswald"/>
                <a:ea typeface="Oswald"/>
                <a:cs typeface="Oswald"/>
                <a:sym typeface="Oswald"/>
              </a:rPr>
              <a:t>  </a:t>
            </a:r>
            <a:endParaRPr sz="1000">
              <a:solidFill>
                <a:schemeClr val="dk1"/>
              </a:solidFill>
              <a:latin typeface="Oswald"/>
              <a:ea typeface="Oswald"/>
              <a:cs typeface="Oswald"/>
              <a:sym typeface="Oswald"/>
            </a:endParaRPr>
          </a:p>
          <a:p>
            <a:pPr marL="0" lvl="0" indent="0" algn="l" rtl="0">
              <a:lnSpc>
                <a:spcPct val="115000"/>
              </a:lnSpc>
              <a:spcBef>
                <a:spcPts val="0"/>
              </a:spcBef>
              <a:spcAft>
                <a:spcPts val="0"/>
              </a:spcAft>
              <a:buNone/>
            </a:pPr>
            <a:endParaRPr sz="1200" b="1" u="sng">
              <a:solidFill>
                <a:srgbClr val="E94190"/>
              </a:solidFill>
              <a:latin typeface="Oswald"/>
              <a:ea typeface="Oswald"/>
              <a:cs typeface="Oswald"/>
              <a:sym typeface="Oswald"/>
            </a:endParaRPr>
          </a:p>
        </p:txBody>
      </p:sp>
      <p:sp>
        <p:nvSpPr>
          <p:cNvPr id="101" name="Google Shape;101;p18"/>
          <p:cNvSpPr txBox="1"/>
          <p:nvPr/>
        </p:nvSpPr>
        <p:spPr>
          <a:xfrm>
            <a:off x="47625" y="408500"/>
            <a:ext cx="5121600" cy="2852100"/>
          </a:xfrm>
          <a:prstGeom prst="rect">
            <a:avLst/>
          </a:prstGeom>
          <a:noFill/>
          <a:ln w="28575" cap="flat" cmpd="sng">
            <a:solidFill>
              <a:srgbClr val="0D3C7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u="sng">
                <a:solidFill>
                  <a:srgbClr val="E94190"/>
                </a:solidFill>
                <a:latin typeface="Oswald"/>
                <a:ea typeface="Oswald"/>
                <a:cs typeface="Oswald"/>
                <a:sym typeface="Oswald"/>
              </a:rPr>
              <a:t>Caroline, Female 20</a:t>
            </a:r>
            <a:endParaRPr sz="1100" b="1" u="sng">
              <a:solidFill>
                <a:srgbClr val="E94190"/>
              </a:solidFill>
              <a:latin typeface="Oswald"/>
              <a:ea typeface="Oswald"/>
              <a:cs typeface="Oswald"/>
              <a:sym typeface="Oswald"/>
            </a:endParaRPr>
          </a:p>
          <a:p>
            <a:pPr marL="457200" lvl="0" indent="-279400" algn="l" rtl="0">
              <a:lnSpc>
                <a:spcPct val="115000"/>
              </a:lnSpc>
              <a:spcBef>
                <a:spcPts val="0"/>
              </a:spcBef>
              <a:spcAft>
                <a:spcPts val="0"/>
              </a:spcAft>
              <a:buClr>
                <a:schemeClr val="dk1"/>
              </a:buClr>
              <a:buSzPts val="800"/>
              <a:buFont typeface="Oswald"/>
              <a:buChar char="-"/>
            </a:pPr>
            <a:r>
              <a:rPr lang="en" sz="800">
                <a:solidFill>
                  <a:schemeClr val="dk1"/>
                </a:solidFill>
                <a:latin typeface="Oswald"/>
                <a:ea typeface="Oswald"/>
                <a:cs typeface="Oswald"/>
                <a:sym typeface="Oswald"/>
              </a:rPr>
              <a:t>woman interested in men</a:t>
            </a:r>
            <a:endParaRPr sz="800">
              <a:solidFill>
                <a:schemeClr val="dk1"/>
              </a:solidFill>
              <a:latin typeface="Oswald"/>
              <a:ea typeface="Oswald"/>
              <a:cs typeface="Oswald"/>
              <a:sym typeface="Oswald"/>
            </a:endParaRPr>
          </a:p>
          <a:p>
            <a:pPr marL="457200" lvl="0" indent="-279400" algn="l" rtl="0">
              <a:lnSpc>
                <a:spcPct val="115000"/>
              </a:lnSpc>
              <a:spcBef>
                <a:spcPts val="0"/>
              </a:spcBef>
              <a:spcAft>
                <a:spcPts val="0"/>
              </a:spcAft>
              <a:buClr>
                <a:schemeClr val="dk1"/>
              </a:buClr>
              <a:buSzPts val="800"/>
              <a:buFont typeface="Oswald"/>
              <a:buChar char="-"/>
            </a:pPr>
            <a:r>
              <a:rPr lang="en" sz="800">
                <a:solidFill>
                  <a:schemeClr val="dk1"/>
                </a:solidFill>
                <a:latin typeface="Oswald"/>
                <a:ea typeface="Oswald"/>
                <a:cs typeface="Oswald"/>
                <a:sym typeface="Oswald"/>
              </a:rPr>
              <a:t>Went out on a date with a guy for the first time, went on a boat and had a really great </a:t>
            </a:r>
            <a:endParaRPr sz="800">
              <a:solidFill>
                <a:schemeClr val="dk1"/>
              </a:solidFill>
              <a:latin typeface="Oswald"/>
              <a:ea typeface="Oswald"/>
              <a:cs typeface="Oswald"/>
              <a:sym typeface="Oswald"/>
            </a:endParaRPr>
          </a:p>
          <a:p>
            <a:pPr marL="0" lvl="0" indent="457200" algn="l" rtl="0">
              <a:lnSpc>
                <a:spcPct val="115000"/>
              </a:lnSpc>
              <a:spcBef>
                <a:spcPts val="0"/>
              </a:spcBef>
              <a:spcAft>
                <a:spcPts val="0"/>
              </a:spcAft>
              <a:buNone/>
            </a:pPr>
            <a:r>
              <a:rPr lang="en" sz="800">
                <a:solidFill>
                  <a:schemeClr val="dk1"/>
                </a:solidFill>
                <a:latin typeface="Oswald"/>
                <a:ea typeface="Oswald"/>
                <a:cs typeface="Oswald"/>
                <a:sym typeface="Oswald"/>
              </a:rPr>
              <a:t>day all for just a hookup. </a:t>
            </a:r>
            <a:r>
              <a:rPr lang="en" sz="800">
                <a:solidFill>
                  <a:srgbClr val="35CDC1"/>
                </a:solidFill>
                <a:latin typeface="Oswald"/>
                <a:ea typeface="Oswald"/>
                <a:cs typeface="Oswald"/>
                <a:sym typeface="Oswald"/>
              </a:rPr>
              <a:t>Easy to meet nice, adventurous guys just looking for company. </a:t>
            </a:r>
            <a:endParaRPr sz="800">
              <a:solidFill>
                <a:srgbClr val="35CDC1"/>
              </a:solidFill>
              <a:latin typeface="Oswald"/>
              <a:ea typeface="Oswald"/>
              <a:cs typeface="Oswald"/>
              <a:sym typeface="Oswald"/>
            </a:endParaRPr>
          </a:p>
          <a:p>
            <a:pPr marL="457200" lvl="0" indent="-279400" algn="l" rtl="0">
              <a:lnSpc>
                <a:spcPct val="115000"/>
              </a:lnSpc>
              <a:spcBef>
                <a:spcPts val="0"/>
              </a:spcBef>
              <a:spcAft>
                <a:spcPts val="0"/>
              </a:spcAft>
              <a:buClr>
                <a:schemeClr val="dk1"/>
              </a:buClr>
              <a:buSzPts val="800"/>
              <a:buFont typeface="Oswald"/>
              <a:buChar char="-"/>
            </a:pPr>
            <a:r>
              <a:rPr lang="en" sz="800">
                <a:solidFill>
                  <a:schemeClr val="dk1"/>
                </a:solidFill>
                <a:latin typeface="Oswald"/>
                <a:ea typeface="Oswald"/>
                <a:cs typeface="Oswald"/>
                <a:sym typeface="Oswald"/>
              </a:rPr>
              <a:t>Not currently using dating apps because she is in a relationship found through Hinge for the past four months.</a:t>
            </a:r>
            <a:endParaRPr sz="800">
              <a:solidFill>
                <a:schemeClr val="dk1"/>
              </a:solidFill>
              <a:latin typeface="Oswald"/>
              <a:ea typeface="Oswald"/>
              <a:cs typeface="Oswald"/>
              <a:sym typeface="Oswald"/>
            </a:endParaRPr>
          </a:p>
          <a:p>
            <a:pPr marL="457200" lvl="0" indent="-279400" algn="l" rtl="0">
              <a:lnSpc>
                <a:spcPct val="115000"/>
              </a:lnSpc>
              <a:spcBef>
                <a:spcPts val="0"/>
              </a:spcBef>
              <a:spcAft>
                <a:spcPts val="0"/>
              </a:spcAft>
              <a:buClr>
                <a:schemeClr val="dk1"/>
              </a:buClr>
              <a:buSzPts val="800"/>
              <a:buFont typeface="Oswald"/>
              <a:buChar char="-"/>
            </a:pPr>
            <a:r>
              <a:rPr lang="en" sz="800">
                <a:solidFill>
                  <a:schemeClr val="dk1"/>
                </a:solidFill>
                <a:latin typeface="Oswald"/>
                <a:ea typeface="Oswald"/>
                <a:cs typeface="Oswald"/>
                <a:sym typeface="Oswald"/>
              </a:rPr>
              <a:t>She heard from her friends that Tinder wasn’t great and that </a:t>
            </a:r>
            <a:r>
              <a:rPr lang="en" sz="800">
                <a:solidFill>
                  <a:srgbClr val="35CDC1"/>
                </a:solidFill>
                <a:latin typeface="Oswald"/>
                <a:ea typeface="Oswald"/>
                <a:cs typeface="Oswald"/>
                <a:sym typeface="Oswald"/>
              </a:rPr>
              <a:t>Hinge had better guys</a:t>
            </a:r>
            <a:r>
              <a:rPr lang="en" sz="800">
                <a:solidFill>
                  <a:schemeClr val="dk1"/>
                </a:solidFill>
                <a:latin typeface="Oswald"/>
                <a:ea typeface="Oswald"/>
                <a:cs typeface="Oswald"/>
                <a:sym typeface="Oswald"/>
              </a:rPr>
              <a:t> between (22-25), her preferred age range</a:t>
            </a:r>
            <a:endParaRPr sz="800">
              <a:solidFill>
                <a:schemeClr val="dk1"/>
              </a:solidFill>
              <a:latin typeface="Oswald"/>
              <a:ea typeface="Oswald"/>
              <a:cs typeface="Oswald"/>
              <a:sym typeface="Oswald"/>
            </a:endParaRPr>
          </a:p>
          <a:p>
            <a:pPr marL="457200" lvl="0" indent="-279400" algn="l" rtl="0">
              <a:lnSpc>
                <a:spcPct val="115000"/>
              </a:lnSpc>
              <a:spcBef>
                <a:spcPts val="0"/>
              </a:spcBef>
              <a:spcAft>
                <a:spcPts val="0"/>
              </a:spcAft>
              <a:buClr>
                <a:schemeClr val="dk1"/>
              </a:buClr>
              <a:buSzPts val="800"/>
              <a:buFont typeface="Oswald"/>
              <a:buChar char="-"/>
            </a:pPr>
            <a:r>
              <a:rPr lang="en" sz="800">
                <a:solidFill>
                  <a:schemeClr val="dk1"/>
                </a:solidFill>
                <a:latin typeface="Oswald"/>
                <a:ea typeface="Oswald"/>
                <a:cs typeface="Oswald"/>
                <a:sym typeface="Oswald"/>
              </a:rPr>
              <a:t>She would be willing to try an app that she never heard of  if she was single, but this is only due to Covid. She usually would not try online dating due to safety/security scares. </a:t>
            </a:r>
            <a:endParaRPr sz="800">
              <a:solidFill>
                <a:schemeClr val="dk1"/>
              </a:solidFill>
              <a:latin typeface="Oswald"/>
              <a:ea typeface="Oswald"/>
              <a:cs typeface="Oswald"/>
              <a:sym typeface="Oswald"/>
            </a:endParaRPr>
          </a:p>
          <a:p>
            <a:pPr marL="457200" lvl="0" indent="-279400" algn="l" rtl="0">
              <a:lnSpc>
                <a:spcPct val="115000"/>
              </a:lnSpc>
              <a:spcBef>
                <a:spcPts val="0"/>
              </a:spcBef>
              <a:spcAft>
                <a:spcPts val="0"/>
              </a:spcAft>
              <a:buClr>
                <a:schemeClr val="dk1"/>
              </a:buClr>
              <a:buSzPts val="800"/>
              <a:buFont typeface="Oswald"/>
              <a:buChar char="-"/>
            </a:pPr>
            <a:r>
              <a:rPr lang="en" sz="800">
                <a:solidFill>
                  <a:schemeClr val="dk1"/>
                </a:solidFill>
                <a:latin typeface="Oswald"/>
                <a:ea typeface="Oswald"/>
                <a:cs typeface="Oswald"/>
                <a:sym typeface="Oswald"/>
              </a:rPr>
              <a:t>She would enjoy finding people that she is chosen to meet under advanced algorithms. She also values the importance of being able to sort through </a:t>
            </a:r>
            <a:r>
              <a:rPr lang="en" sz="800">
                <a:solidFill>
                  <a:srgbClr val="35CDC1"/>
                </a:solidFill>
                <a:latin typeface="Oswald"/>
                <a:ea typeface="Oswald"/>
                <a:cs typeface="Oswald"/>
                <a:sym typeface="Oswald"/>
              </a:rPr>
              <a:t>potential date options</a:t>
            </a:r>
            <a:r>
              <a:rPr lang="en" sz="800">
                <a:solidFill>
                  <a:schemeClr val="dk1"/>
                </a:solidFill>
                <a:latin typeface="Oswald"/>
                <a:ea typeface="Oswald"/>
                <a:cs typeface="Oswald"/>
                <a:sym typeface="Oswald"/>
              </a:rPr>
              <a:t> and find the guy she wants to go out with. </a:t>
            </a:r>
            <a:endParaRPr sz="800">
              <a:solidFill>
                <a:schemeClr val="dk1"/>
              </a:solidFill>
              <a:latin typeface="Oswald"/>
              <a:ea typeface="Oswald"/>
              <a:cs typeface="Oswald"/>
              <a:sym typeface="Oswald"/>
            </a:endParaRPr>
          </a:p>
          <a:p>
            <a:pPr marL="457200" lvl="0" indent="-279400" algn="l" rtl="0">
              <a:lnSpc>
                <a:spcPct val="115000"/>
              </a:lnSpc>
              <a:spcBef>
                <a:spcPts val="0"/>
              </a:spcBef>
              <a:spcAft>
                <a:spcPts val="0"/>
              </a:spcAft>
              <a:buClr>
                <a:schemeClr val="dk1"/>
              </a:buClr>
              <a:buSzPts val="800"/>
              <a:buFont typeface="Oswald"/>
              <a:buChar char="-"/>
            </a:pPr>
            <a:r>
              <a:rPr lang="en" sz="800">
                <a:solidFill>
                  <a:schemeClr val="dk1"/>
                </a:solidFill>
                <a:latin typeface="Oswald"/>
                <a:ea typeface="Oswald"/>
                <a:cs typeface="Oswald"/>
                <a:sym typeface="Oswald"/>
              </a:rPr>
              <a:t>She trusts dating apps to a certain extent. If she was going out to meet a guy for lunch, she would always send her friends her location as an extra layer of security. She gets nervous about the date being a crazy person.</a:t>
            </a:r>
            <a:endParaRPr sz="800">
              <a:solidFill>
                <a:schemeClr val="dk1"/>
              </a:solidFill>
              <a:latin typeface="Oswald"/>
              <a:ea typeface="Oswald"/>
              <a:cs typeface="Oswald"/>
              <a:sym typeface="Oswald"/>
            </a:endParaRPr>
          </a:p>
          <a:p>
            <a:pPr marL="457200" lvl="0" indent="-279400" algn="l" rtl="0">
              <a:lnSpc>
                <a:spcPct val="115000"/>
              </a:lnSpc>
              <a:spcBef>
                <a:spcPts val="0"/>
              </a:spcBef>
              <a:spcAft>
                <a:spcPts val="0"/>
              </a:spcAft>
              <a:buClr>
                <a:schemeClr val="dk1"/>
              </a:buClr>
              <a:buSzPts val="800"/>
              <a:buFont typeface="Oswald"/>
              <a:buChar char="-"/>
            </a:pPr>
            <a:r>
              <a:rPr lang="en" sz="800">
                <a:solidFill>
                  <a:schemeClr val="dk1"/>
                </a:solidFill>
                <a:latin typeface="Oswald"/>
                <a:ea typeface="Oswald"/>
                <a:cs typeface="Oswald"/>
                <a:sym typeface="Oswald"/>
              </a:rPr>
              <a:t>She likes apps that are fun while being fairly straight to the point. She does not like wasting her time on filling out lengthy questionnaires, she would rather take a short quiz to have her preferences known.</a:t>
            </a:r>
            <a:endParaRPr sz="800">
              <a:solidFill>
                <a:schemeClr val="dk1"/>
              </a:solidFill>
              <a:latin typeface="Oswald"/>
              <a:ea typeface="Oswald"/>
              <a:cs typeface="Oswald"/>
              <a:sym typeface="Oswald"/>
            </a:endParaRPr>
          </a:p>
          <a:p>
            <a:pPr marL="457200" lvl="0" indent="-279400" algn="l" rtl="0">
              <a:lnSpc>
                <a:spcPct val="115000"/>
              </a:lnSpc>
              <a:spcBef>
                <a:spcPts val="0"/>
              </a:spcBef>
              <a:spcAft>
                <a:spcPts val="0"/>
              </a:spcAft>
              <a:buClr>
                <a:schemeClr val="dk1"/>
              </a:buClr>
              <a:buSzPts val="800"/>
              <a:buChar char="-"/>
            </a:pPr>
            <a:r>
              <a:rPr lang="en" sz="800">
                <a:solidFill>
                  <a:schemeClr val="dk1"/>
                </a:solidFill>
                <a:latin typeface="Oswald"/>
                <a:ea typeface="Oswald"/>
                <a:cs typeface="Oswald"/>
                <a:sym typeface="Oswald"/>
              </a:rPr>
              <a:t>Caroline would not use more than one dating app at a time, she feels like it would be </a:t>
            </a:r>
            <a:r>
              <a:rPr lang="en" sz="800">
                <a:solidFill>
                  <a:srgbClr val="35CDC1"/>
                </a:solidFill>
                <a:latin typeface="Oswald"/>
                <a:ea typeface="Oswald"/>
                <a:cs typeface="Oswald"/>
                <a:sym typeface="Oswald"/>
              </a:rPr>
              <a:t>too much work</a:t>
            </a:r>
            <a:r>
              <a:rPr lang="en" sz="800">
                <a:solidFill>
                  <a:schemeClr val="dk1"/>
                </a:solidFill>
                <a:latin typeface="Oswald"/>
                <a:ea typeface="Oswald"/>
                <a:cs typeface="Oswald"/>
                <a:sym typeface="Oswald"/>
              </a:rPr>
              <a:t> and very time consuming. She has also heard through her friends that many of the same people are on different apps, so it can get repetitive.  </a:t>
            </a:r>
            <a:endParaRPr sz="800">
              <a:latin typeface="Oswald"/>
              <a:ea typeface="Oswald"/>
              <a:cs typeface="Oswald"/>
              <a:sym typeface="Oswald"/>
            </a:endParaRPr>
          </a:p>
        </p:txBody>
      </p:sp>
      <p:pic>
        <p:nvPicPr>
          <p:cNvPr id="102" name="Google Shape;102;p18"/>
          <p:cNvPicPr preferRelativeResize="0"/>
          <p:nvPr/>
        </p:nvPicPr>
        <p:blipFill>
          <a:blip r:embed="rId3">
            <a:alphaModFix/>
          </a:blip>
          <a:stretch>
            <a:fillRect/>
          </a:stretch>
        </p:blipFill>
        <p:spPr>
          <a:xfrm>
            <a:off x="0" y="4196675"/>
            <a:ext cx="946825" cy="946825"/>
          </a:xfrm>
          <a:prstGeom prst="rect">
            <a:avLst/>
          </a:prstGeom>
          <a:noFill/>
          <a:ln>
            <a:noFill/>
          </a:ln>
        </p:spPr>
      </p:pic>
      <p:sp>
        <p:nvSpPr>
          <p:cNvPr id="103" name="Google Shape;103;p18"/>
          <p:cNvSpPr txBox="1"/>
          <p:nvPr/>
        </p:nvSpPr>
        <p:spPr>
          <a:xfrm>
            <a:off x="7631925" y="4722775"/>
            <a:ext cx="1030200" cy="2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Grace, Lexie</a:t>
            </a:r>
            <a:endParaRPr>
              <a:solidFill>
                <a:srgbClr val="0D3C7F"/>
              </a:solidFill>
              <a:latin typeface="Oswald"/>
              <a:ea typeface="Oswald"/>
              <a:cs typeface="Oswald"/>
              <a:sym typeface="Oswald"/>
            </a:endParaRPr>
          </a:p>
        </p:txBody>
      </p:sp>
      <p:sp>
        <p:nvSpPr>
          <p:cNvPr id="104" name="Google Shape;104;p18"/>
          <p:cNvSpPr txBox="1">
            <a:spLocks noGrp="1"/>
          </p:cNvSpPr>
          <p:nvPr>
            <p:ph type="sldNum" idx="12"/>
          </p:nvPr>
        </p:nvSpPr>
        <p:spPr>
          <a:xfrm>
            <a:off x="84651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4916850" y="816675"/>
            <a:ext cx="3535500" cy="19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5CDC1"/>
                </a:solidFill>
                <a:latin typeface="Oswald"/>
                <a:ea typeface="Oswald"/>
                <a:cs typeface="Oswald"/>
                <a:sym typeface="Oswald"/>
              </a:rPr>
              <a:t>Other users have had </a:t>
            </a:r>
            <a:r>
              <a:rPr lang="en" sz="2400">
                <a:solidFill>
                  <a:srgbClr val="E94190"/>
                </a:solidFill>
                <a:latin typeface="Oswald"/>
                <a:ea typeface="Oswald"/>
                <a:cs typeface="Oswald"/>
                <a:sym typeface="Oswald"/>
              </a:rPr>
              <a:t>unpleasant</a:t>
            </a:r>
            <a:r>
              <a:rPr lang="en" sz="2400">
                <a:solidFill>
                  <a:srgbClr val="35CDC1"/>
                </a:solidFill>
                <a:latin typeface="Oswald"/>
                <a:ea typeface="Oswald"/>
                <a:cs typeface="Oswald"/>
                <a:sym typeface="Oswald"/>
              </a:rPr>
              <a:t> online encounters, most of them involving safety and security. </a:t>
            </a:r>
            <a:endParaRPr sz="2400">
              <a:solidFill>
                <a:srgbClr val="35CDC1"/>
              </a:solidFill>
              <a:latin typeface="Oswald"/>
              <a:ea typeface="Oswald"/>
              <a:cs typeface="Oswald"/>
              <a:sym typeface="Oswald"/>
            </a:endParaRPr>
          </a:p>
        </p:txBody>
      </p:sp>
      <p:sp>
        <p:nvSpPr>
          <p:cNvPr id="110" name="Google Shape;110;p19"/>
          <p:cNvSpPr txBox="1"/>
          <p:nvPr/>
        </p:nvSpPr>
        <p:spPr>
          <a:xfrm>
            <a:off x="80475" y="397775"/>
            <a:ext cx="3783300" cy="2292000"/>
          </a:xfrm>
          <a:prstGeom prst="rect">
            <a:avLst/>
          </a:prstGeom>
          <a:noFill/>
          <a:ln w="28575" cap="flat" cmpd="sng">
            <a:solidFill>
              <a:srgbClr val="0D3C7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u="sng">
                <a:solidFill>
                  <a:srgbClr val="E94190"/>
                </a:solidFill>
                <a:latin typeface="Oswald"/>
                <a:ea typeface="Oswald"/>
                <a:cs typeface="Oswald"/>
                <a:sym typeface="Oswald"/>
              </a:rPr>
              <a:t>Dalia, Female 20</a:t>
            </a:r>
            <a:endParaRPr sz="1100" b="1" u="sng">
              <a:solidFill>
                <a:srgbClr val="E94190"/>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Has used Tinder in the past</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Experience: has felt unsafe during one meet up with sketchy guy that turned her off of the idea of dating apps</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Not currently using dating app because in a relationship</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Would use Tinder or BlackPeopleMeet.com</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Algorithm? Yes because it would fit to her specific need of types</a:t>
            </a:r>
            <a:endParaRPr sz="900">
              <a:solidFill>
                <a:schemeClr val="dk1"/>
              </a:solidFill>
              <a:latin typeface="Oswald"/>
              <a:ea typeface="Oswald"/>
              <a:cs typeface="Oswald"/>
              <a:sym typeface="Oswald"/>
            </a:endParaRPr>
          </a:p>
          <a:p>
            <a:pPr marL="914400" lvl="1"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Her type is hispanic, lightskin, and African American</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rgbClr val="35CDC1"/>
              </a:buClr>
              <a:buSzPts val="900"/>
              <a:buFont typeface="Oswald"/>
              <a:buChar char="-"/>
            </a:pPr>
            <a:r>
              <a:rPr lang="en" sz="900" b="1">
                <a:solidFill>
                  <a:srgbClr val="35CDC1"/>
                </a:solidFill>
                <a:latin typeface="Oswald"/>
                <a:ea typeface="Oswald"/>
                <a:cs typeface="Oswald"/>
                <a:sym typeface="Oswald"/>
              </a:rPr>
              <a:t>“I trust dating apps but not the people and their intentions”</a:t>
            </a:r>
            <a:endParaRPr sz="900" b="1">
              <a:solidFill>
                <a:srgbClr val="35CDC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She believes dating apps should include a friendship option</a:t>
            </a:r>
            <a:endParaRPr sz="900">
              <a:solidFill>
                <a:schemeClr val="dk1"/>
              </a:solidFill>
              <a:latin typeface="Oswald"/>
              <a:ea typeface="Oswald"/>
              <a:cs typeface="Oswald"/>
              <a:sym typeface="Oswald"/>
            </a:endParaRPr>
          </a:p>
          <a:p>
            <a:pPr marL="914400" lvl="1"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Thinks there should be a contact sync up to see who she knows is also on the app and find people she is familiar with </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Would not use more than one dating app</a:t>
            </a:r>
            <a:endParaRPr sz="1200">
              <a:latin typeface="Oswald"/>
              <a:ea typeface="Oswald"/>
              <a:cs typeface="Oswald"/>
              <a:sym typeface="Oswald"/>
            </a:endParaRPr>
          </a:p>
        </p:txBody>
      </p:sp>
      <p:sp>
        <p:nvSpPr>
          <p:cNvPr id="111" name="Google Shape;111;p19"/>
          <p:cNvSpPr txBox="1"/>
          <p:nvPr/>
        </p:nvSpPr>
        <p:spPr>
          <a:xfrm>
            <a:off x="3524925" y="2777850"/>
            <a:ext cx="4189200" cy="2227800"/>
          </a:xfrm>
          <a:prstGeom prst="rect">
            <a:avLst/>
          </a:prstGeom>
          <a:noFill/>
          <a:ln w="28575" cap="flat" cmpd="sng">
            <a:solidFill>
              <a:srgbClr val="E9419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u="sng">
                <a:solidFill>
                  <a:srgbClr val="0D3C7F"/>
                </a:solidFill>
                <a:latin typeface="Oswald"/>
                <a:ea typeface="Oswald"/>
                <a:cs typeface="Oswald"/>
                <a:sym typeface="Oswald"/>
              </a:rPr>
              <a:t>Peter, Male 20</a:t>
            </a:r>
            <a:endParaRPr sz="1000" b="1">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Got </a:t>
            </a:r>
            <a:r>
              <a:rPr lang="en" sz="900">
                <a:solidFill>
                  <a:srgbClr val="35CDC1"/>
                </a:solidFill>
                <a:latin typeface="Oswald"/>
                <a:ea typeface="Oswald"/>
                <a:cs typeface="Oswald"/>
                <a:sym typeface="Oswald"/>
              </a:rPr>
              <a:t>catfished</a:t>
            </a:r>
            <a:r>
              <a:rPr lang="en" sz="900">
                <a:solidFill>
                  <a:schemeClr val="dk1"/>
                </a:solidFill>
                <a:latin typeface="Oswald"/>
                <a:ea typeface="Oswald"/>
                <a:cs typeface="Oswald"/>
                <a:sym typeface="Oswald"/>
              </a:rPr>
              <a:t> by a girl, she was not  even the same person on the photos. </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Tinder </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He only uses tinder because he trusts the app and knows all his friends use it. </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Yes, he would prefer it.  He has a certain type ( blonde, shorter, ) cause he’s on the shorter side. </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No he doesn't trust dating apps, because he uses it </a:t>
            </a:r>
            <a:r>
              <a:rPr lang="en" sz="900">
                <a:solidFill>
                  <a:srgbClr val="35CDC1"/>
                </a:solidFill>
                <a:latin typeface="Oswald"/>
                <a:ea typeface="Oswald"/>
                <a:cs typeface="Oswald"/>
                <a:sym typeface="Oswald"/>
              </a:rPr>
              <a:t>as a joke</a:t>
            </a:r>
            <a:r>
              <a:rPr lang="en" sz="900">
                <a:solidFill>
                  <a:schemeClr val="dk1"/>
                </a:solidFill>
                <a:latin typeface="Oswald"/>
                <a:ea typeface="Oswald"/>
                <a:cs typeface="Oswald"/>
                <a:sym typeface="Oswald"/>
              </a:rPr>
              <a:t> and feels people are on there for fun and not looking for love. </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Font typeface="Oswald"/>
              <a:buChar char="-"/>
            </a:pPr>
            <a:r>
              <a:rPr lang="en" sz="900">
                <a:solidFill>
                  <a:schemeClr val="dk1"/>
                </a:solidFill>
                <a:latin typeface="Oswald"/>
                <a:ea typeface="Oswald"/>
                <a:cs typeface="Oswald"/>
                <a:sym typeface="Oswald"/>
              </a:rPr>
              <a:t>He would rather use apps that are fun and interactive, it makes things less </a:t>
            </a:r>
            <a:r>
              <a:rPr lang="en" sz="900">
                <a:solidFill>
                  <a:srgbClr val="35CDC1"/>
                </a:solidFill>
                <a:latin typeface="Oswald"/>
                <a:ea typeface="Oswald"/>
                <a:cs typeface="Oswald"/>
                <a:sym typeface="Oswald"/>
              </a:rPr>
              <a:t>awkward</a:t>
            </a:r>
            <a:r>
              <a:rPr lang="en" sz="900">
                <a:solidFill>
                  <a:schemeClr val="dk1"/>
                </a:solidFill>
                <a:latin typeface="Oswald"/>
                <a:ea typeface="Oswald"/>
                <a:cs typeface="Oswald"/>
                <a:sym typeface="Oswald"/>
              </a:rPr>
              <a:t> and everyone on that app will be on the same page. </a:t>
            </a:r>
            <a:endParaRPr sz="900">
              <a:solidFill>
                <a:schemeClr val="dk1"/>
              </a:solidFill>
              <a:latin typeface="Oswald"/>
              <a:ea typeface="Oswald"/>
              <a:cs typeface="Oswald"/>
              <a:sym typeface="Oswald"/>
            </a:endParaRPr>
          </a:p>
          <a:p>
            <a:pPr marL="457200" lvl="0" indent="-285750" algn="l" rtl="0">
              <a:lnSpc>
                <a:spcPct val="115000"/>
              </a:lnSpc>
              <a:spcBef>
                <a:spcPts val="0"/>
              </a:spcBef>
              <a:spcAft>
                <a:spcPts val="0"/>
              </a:spcAft>
              <a:buClr>
                <a:schemeClr val="dk1"/>
              </a:buClr>
              <a:buSzPts val="900"/>
              <a:buChar char="-"/>
            </a:pPr>
            <a:r>
              <a:rPr lang="en" sz="900">
                <a:solidFill>
                  <a:schemeClr val="dk1"/>
                </a:solidFill>
                <a:latin typeface="Oswald"/>
                <a:ea typeface="Oswald"/>
                <a:cs typeface="Oswald"/>
                <a:sym typeface="Oswald"/>
              </a:rPr>
              <a:t>He would use more than one dating app, he thinks its fun and easy to keep himself occupied. </a:t>
            </a:r>
            <a:endParaRPr sz="900" b="1" u="sng">
              <a:solidFill>
                <a:srgbClr val="E94190"/>
              </a:solidFill>
              <a:latin typeface="Oswald"/>
              <a:ea typeface="Oswald"/>
              <a:cs typeface="Oswald"/>
              <a:sym typeface="Oswald"/>
            </a:endParaRPr>
          </a:p>
        </p:txBody>
      </p:sp>
      <p:pic>
        <p:nvPicPr>
          <p:cNvPr id="112" name="Google Shape;112;p19"/>
          <p:cNvPicPr preferRelativeResize="0"/>
          <p:nvPr/>
        </p:nvPicPr>
        <p:blipFill>
          <a:blip r:embed="rId3">
            <a:alphaModFix/>
          </a:blip>
          <a:stretch>
            <a:fillRect/>
          </a:stretch>
        </p:blipFill>
        <p:spPr>
          <a:xfrm>
            <a:off x="0" y="4196675"/>
            <a:ext cx="946825" cy="946825"/>
          </a:xfrm>
          <a:prstGeom prst="rect">
            <a:avLst/>
          </a:prstGeom>
          <a:noFill/>
          <a:ln>
            <a:noFill/>
          </a:ln>
        </p:spPr>
      </p:pic>
      <p:sp>
        <p:nvSpPr>
          <p:cNvPr id="113" name="Google Shape;113;p19"/>
          <p:cNvSpPr txBox="1"/>
          <p:nvPr/>
        </p:nvSpPr>
        <p:spPr>
          <a:xfrm>
            <a:off x="6742950" y="4734700"/>
            <a:ext cx="3000000" cy="3000000"/>
          </a:xfrm>
          <a:prstGeom prst="rect">
            <a:avLst/>
          </a:prstGeom>
          <a:noFill/>
          <a:ln>
            <a:noFill/>
          </a:ln>
        </p:spPr>
        <p:txBody>
          <a:bodyPr spcFirstLastPara="1" wrap="square" lIns="91425" tIns="91425" rIns="91425" bIns="91425" anchor="t" anchorCtr="0">
            <a:noAutofit/>
          </a:bodyPr>
          <a:lstStyle/>
          <a:p>
            <a:pPr marL="914400" lvl="0" indent="0" algn="l" rtl="0">
              <a:spcBef>
                <a:spcPts val="0"/>
              </a:spcBef>
              <a:spcAft>
                <a:spcPts val="1000"/>
              </a:spcAft>
              <a:buNone/>
            </a:pPr>
            <a:r>
              <a:rPr lang="en">
                <a:solidFill>
                  <a:srgbClr val="0D3C7F"/>
                </a:solidFill>
                <a:latin typeface="Oswald"/>
                <a:ea typeface="Oswald"/>
                <a:cs typeface="Oswald"/>
                <a:sym typeface="Oswald"/>
              </a:rPr>
              <a:t>Cameron, Grace</a:t>
            </a:r>
            <a:endParaRPr/>
          </a:p>
        </p:txBody>
      </p:sp>
      <p:sp>
        <p:nvSpPr>
          <p:cNvPr id="114" name="Google Shape;11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259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Beyond safety, these are other main issues users have with dating apps.</a:t>
            </a:r>
            <a:endParaRPr>
              <a:solidFill>
                <a:srgbClr val="0D3C7F"/>
              </a:solidFill>
              <a:latin typeface="Oswald"/>
              <a:ea typeface="Oswald"/>
              <a:cs typeface="Oswald"/>
              <a:sym typeface="Oswald"/>
            </a:endParaRPr>
          </a:p>
        </p:txBody>
      </p:sp>
      <p:sp>
        <p:nvSpPr>
          <p:cNvPr id="120" name="Google Shape;120;p20"/>
          <p:cNvSpPr txBox="1">
            <a:spLocks noGrp="1"/>
          </p:cNvSpPr>
          <p:nvPr>
            <p:ph type="body" idx="1"/>
          </p:nvPr>
        </p:nvSpPr>
        <p:spPr>
          <a:xfrm>
            <a:off x="311700" y="1246925"/>
            <a:ext cx="8520600" cy="3299100"/>
          </a:xfrm>
          <a:prstGeom prst="rect">
            <a:avLst/>
          </a:prstGeom>
          <a:ln w="28575" cap="flat" cmpd="sng">
            <a:solidFill>
              <a:srgbClr val="35CDC1"/>
            </a:solidFill>
            <a:prstDash val="solid"/>
            <a:round/>
            <a:headEnd type="none" w="sm" len="sm"/>
            <a:tailEnd type="none" w="sm" len="sm"/>
          </a:ln>
        </p:spPr>
        <p:txBody>
          <a:bodyPr spcFirstLastPara="1" wrap="square" lIns="91425" tIns="91425" rIns="91425" bIns="91425" anchor="t" anchorCtr="0">
            <a:noAutofit/>
          </a:bodyPr>
          <a:lstStyle/>
          <a:p>
            <a:pPr marL="457200" lvl="0" indent="-311150" algn="l" rtl="0">
              <a:spcBef>
                <a:spcPts val="0"/>
              </a:spcBef>
              <a:spcAft>
                <a:spcPts val="0"/>
              </a:spcAft>
              <a:buClr>
                <a:srgbClr val="0D3C7F"/>
              </a:buClr>
              <a:buSzPts val="1300"/>
              <a:buFont typeface="Oswald"/>
              <a:buChar char="●"/>
            </a:pPr>
            <a:r>
              <a:rPr lang="en" sz="1300">
                <a:solidFill>
                  <a:srgbClr val="0D3C7F"/>
                </a:solidFill>
                <a:latin typeface="Oswald"/>
                <a:ea typeface="Oswald"/>
                <a:cs typeface="Oswald"/>
                <a:sym typeface="Oswald"/>
              </a:rPr>
              <a:t>This article highlights other issues found on dating apps that do not involve security, but touch on the topics:</a:t>
            </a:r>
            <a:endParaRPr sz="1300">
              <a:solidFill>
                <a:srgbClr val="0D3C7F"/>
              </a:solidFill>
              <a:latin typeface="Oswald"/>
              <a:ea typeface="Oswald"/>
              <a:cs typeface="Oswald"/>
              <a:sym typeface="Oswald"/>
            </a:endParaRPr>
          </a:p>
          <a:p>
            <a:pPr marL="914400" lvl="1" indent="-311150" algn="l" rtl="0">
              <a:spcBef>
                <a:spcPts val="0"/>
              </a:spcBef>
              <a:spcAft>
                <a:spcPts val="0"/>
              </a:spcAft>
              <a:buClr>
                <a:srgbClr val="0D3C7F"/>
              </a:buClr>
              <a:buSzPts val="1300"/>
              <a:buFont typeface="Oswald"/>
              <a:buChar char="○"/>
            </a:pPr>
            <a:r>
              <a:rPr lang="en" sz="1300">
                <a:solidFill>
                  <a:srgbClr val="0D3C7F"/>
                </a:solidFill>
                <a:latin typeface="Oswald"/>
                <a:ea typeface="Oswald"/>
                <a:cs typeface="Oswald"/>
                <a:sym typeface="Oswald"/>
              </a:rPr>
              <a:t>Time consuming (“like a </a:t>
            </a:r>
            <a:r>
              <a:rPr lang="en" sz="1300">
                <a:solidFill>
                  <a:srgbClr val="E94190"/>
                </a:solidFill>
                <a:latin typeface="Oswald"/>
                <a:ea typeface="Oswald"/>
                <a:cs typeface="Oswald"/>
                <a:sym typeface="Oswald"/>
              </a:rPr>
              <a:t>part-time job</a:t>
            </a:r>
            <a:r>
              <a:rPr lang="en" sz="1300">
                <a:solidFill>
                  <a:srgbClr val="0D3C7F"/>
                </a:solidFill>
                <a:latin typeface="Oswald"/>
                <a:ea typeface="Oswald"/>
                <a:cs typeface="Oswald"/>
                <a:sym typeface="Oswald"/>
              </a:rPr>
              <a:t>”)</a:t>
            </a:r>
            <a:endParaRPr sz="1300">
              <a:solidFill>
                <a:srgbClr val="0D3C7F"/>
              </a:solidFill>
              <a:latin typeface="Oswald"/>
              <a:ea typeface="Oswald"/>
              <a:cs typeface="Oswald"/>
              <a:sym typeface="Oswald"/>
            </a:endParaRPr>
          </a:p>
          <a:p>
            <a:pPr marL="914400" lvl="1" indent="-311150" algn="l" rtl="0">
              <a:spcBef>
                <a:spcPts val="0"/>
              </a:spcBef>
              <a:spcAft>
                <a:spcPts val="0"/>
              </a:spcAft>
              <a:buClr>
                <a:srgbClr val="0D3C7F"/>
              </a:buClr>
              <a:buSzPts val="1300"/>
              <a:buFont typeface="Oswald"/>
              <a:buChar char="○"/>
            </a:pPr>
            <a:r>
              <a:rPr lang="en" sz="1300">
                <a:solidFill>
                  <a:srgbClr val="E94190"/>
                </a:solidFill>
                <a:latin typeface="Oswald"/>
                <a:ea typeface="Oswald"/>
                <a:cs typeface="Oswald"/>
                <a:sym typeface="Oswald"/>
              </a:rPr>
              <a:t>Silence</a:t>
            </a:r>
            <a:r>
              <a:rPr lang="en" sz="1300">
                <a:solidFill>
                  <a:srgbClr val="0D3C7F"/>
                </a:solidFill>
                <a:latin typeface="Oswald"/>
                <a:ea typeface="Oswald"/>
                <a:cs typeface="Oswald"/>
                <a:sym typeface="Oswald"/>
              </a:rPr>
              <a:t> on dates (chatting → radio silence)</a:t>
            </a:r>
            <a:endParaRPr sz="1300">
              <a:solidFill>
                <a:srgbClr val="0D3C7F"/>
              </a:solidFill>
              <a:latin typeface="Oswald"/>
              <a:ea typeface="Oswald"/>
              <a:cs typeface="Oswald"/>
              <a:sym typeface="Oswald"/>
            </a:endParaRPr>
          </a:p>
          <a:p>
            <a:pPr marL="914400" lvl="1" indent="-311150" algn="l" rtl="0">
              <a:spcBef>
                <a:spcPts val="0"/>
              </a:spcBef>
              <a:spcAft>
                <a:spcPts val="0"/>
              </a:spcAft>
              <a:buClr>
                <a:srgbClr val="0D3C7F"/>
              </a:buClr>
              <a:buSzPts val="1300"/>
              <a:buFont typeface="Oswald"/>
              <a:buChar char="○"/>
            </a:pPr>
            <a:r>
              <a:rPr lang="en" sz="1300">
                <a:solidFill>
                  <a:srgbClr val="0D3C7F"/>
                </a:solidFill>
                <a:latin typeface="Oswald"/>
                <a:ea typeface="Oswald"/>
                <a:cs typeface="Oswald"/>
                <a:sym typeface="Oswald"/>
              </a:rPr>
              <a:t>Mismatching people</a:t>
            </a:r>
            <a:endParaRPr sz="1300">
              <a:solidFill>
                <a:srgbClr val="E94190"/>
              </a:solidFill>
              <a:latin typeface="Oswald"/>
              <a:ea typeface="Oswald"/>
              <a:cs typeface="Oswald"/>
              <a:sym typeface="Oswald"/>
            </a:endParaRPr>
          </a:p>
          <a:p>
            <a:pPr marL="914400" lvl="1" indent="-311150" algn="l" rtl="0">
              <a:spcBef>
                <a:spcPts val="0"/>
              </a:spcBef>
              <a:spcAft>
                <a:spcPts val="0"/>
              </a:spcAft>
              <a:buClr>
                <a:srgbClr val="0D3C7F"/>
              </a:buClr>
              <a:buSzPts val="1300"/>
              <a:buFont typeface="Oswald"/>
              <a:buChar char="○"/>
            </a:pPr>
            <a:r>
              <a:rPr lang="en" sz="1300">
                <a:solidFill>
                  <a:srgbClr val="0D3C7F"/>
                </a:solidFill>
                <a:latin typeface="Oswald"/>
                <a:ea typeface="Oswald"/>
                <a:cs typeface="Oswald"/>
                <a:sym typeface="Oswald"/>
              </a:rPr>
              <a:t>First dates feeling like </a:t>
            </a:r>
            <a:r>
              <a:rPr lang="en" sz="1300">
                <a:solidFill>
                  <a:srgbClr val="E94190"/>
                </a:solidFill>
                <a:latin typeface="Oswald"/>
                <a:ea typeface="Oswald"/>
                <a:cs typeface="Oswald"/>
                <a:sym typeface="Oswald"/>
              </a:rPr>
              <a:t>interviews</a:t>
            </a:r>
            <a:endParaRPr sz="1300">
              <a:solidFill>
                <a:srgbClr val="0D3C7F"/>
              </a:solidFill>
              <a:latin typeface="Oswald"/>
              <a:ea typeface="Oswald"/>
              <a:cs typeface="Oswald"/>
              <a:sym typeface="Oswald"/>
            </a:endParaRPr>
          </a:p>
          <a:p>
            <a:pPr marL="914400" lvl="1" indent="-311150" algn="l" rtl="0">
              <a:spcBef>
                <a:spcPts val="0"/>
              </a:spcBef>
              <a:spcAft>
                <a:spcPts val="0"/>
              </a:spcAft>
              <a:buClr>
                <a:srgbClr val="0D3C7F"/>
              </a:buClr>
              <a:buSzPts val="1300"/>
              <a:buFont typeface="Oswald"/>
              <a:buChar char="○"/>
            </a:pPr>
            <a:r>
              <a:rPr lang="en" sz="1300">
                <a:solidFill>
                  <a:srgbClr val="0D3C7F"/>
                </a:solidFill>
                <a:latin typeface="Oswald"/>
                <a:ea typeface="Oswald"/>
                <a:cs typeface="Oswald"/>
                <a:sym typeface="Oswald"/>
              </a:rPr>
              <a:t>The risk of </a:t>
            </a:r>
            <a:r>
              <a:rPr lang="en" sz="1300">
                <a:solidFill>
                  <a:srgbClr val="E94190"/>
                </a:solidFill>
                <a:latin typeface="Oswald"/>
                <a:ea typeface="Oswald"/>
                <a:cs typeface="Oswald"/>
                <a:sym typeface="Oswald"/>
              </a:rPr>
              <a:t>security</a:t>
            </a:r>
            <a:r>
              <a:rPr lang="en" sz="1300">
                <a:solidFill>
                  <a:srgbClr val="0D3C7F"/>
                </a:solidFill>
                <a:latin typeface="Oswald"/>
                <a:ea typeface="Oswald"/>
                <a:cs typeface="Oswald"/>
                <a:sym typeface="Oswald"/>
              </a:rPr>
              <a:t> is always prevalent in our research</a:t>
            </a:r>
            <a:endParaRPr sz="1300">
              <a:solidFill>
                <a:srgbClr val="0D3C7F"/>
              </a:solidFill>
              <a:latin typeface="Oswald"/>
              <a:ea typeface="Oswald"/>
              <a:cs typeface="Oswald"/>
              <a:sym typeface="Oswald"/>
            </a:endParaRPr>
          </a:p>
          <a:p>
            <a:pPr marL="0" lvl="0" indent="0" algn="l" rtl="0">
              <a:spcBef>
                <a:spcPts val="1600"/>
              </a:spcBef>
              <a:spcAft>
                <a:spcPts val="0"/>
              </a:spcAft>
              <a:buNone/>
            </a:pPr>
            <a:endParaRPr sz="1200">
              <a:solidFill>
                <a:srgbClr val="0D3C7F"/>
              </a:solidFill>
              <a:latin typeface="Oswald"/>
              <a:ea typeface="Oswald"/>
              <a:cs typeface="Oswald"/>
              <a:sym typeface="Oswald"/>
            </a:endParaRPr>
          </a:p>
          <a:p>
            <a:pPr marL="457200" lvl="0" indent="-311150" algn="l" rtl="0">
              <a:spcBef>
                <a:spcPts val="1600"/>
              </a:spcBef>
              <a:spcAft>
                <a:spcPts val="0"/>
              </a:spcAft>
              <a:buClr>
                <a:srgbClr val="0D3C7F"/>
              </a:buClr>
              <a:buSzPts val="1300"/>
              <a:buFont typeface="Oswald"/>
              <a:buChar char="●"/>
            </a:pPr>
            <a:r>
              <a:rPr lang="en" sz="1300">
                <a:solidFill>
                  <a:srgbClr val="0D3C7F"/>
                </a:solidFill>
                <a:latin typeface="Oswald"/>
                <a:ea typeface="Oswald"/>
                <a:cs typeface="Oswald"/>
                <a:sym typeface="Oswald"/>
              </a:rPr>
              <a:t>Considering these issues, our goal is to develop an option to: </a:t>
            </a:r>
            <a:endParaRPr sz="1300">
              <a:solidFill>
                <a:srgbClr val="0D3C7F"/>
              </a:solidFill>
              <a:latin typeface="Oswald"/>
              <a:ea typeface="Oswald"/>
              <a:cs typeface="Oswald"/>
              <a:sym typeface="Oswald"/>
            </a:endParaRPr>
          </a:p>
          <a:p>
            <a:pPr marL="914400" lvl="1" indent="-311150" algn="l" rtl="0">
              <a:spcBef>
                <a:spcPts val="0"/>
              </a:spcBef>
              <a:spcAft>
                <a:spcPts val="0"/>
              </a:spcAft>
              <a:buClr>
                <a:srgbClr val="0D3C7F"/>
              </a:buClr>
              <a:buSzPts val="1300"/>
              <a:buFont typeface="Oswald"/>
              <a:buChar char="○"/>
            </a:pPr>
            <a:r>
              <a:rPr lang="en" sz="1300">
                <a:solidFill>
                  <a:srgbClr val="0D3C7F"/>
                </a:solidFill>
                <a:latin typeface="Oswald"/>
                <a:ea typeface="Oswald"/>
                <a:cs typeface="Oswald"/>
                <a:sym typeface="Oswald"/>
              </a:rPr>
              <a:t>Mitigate matching and date failures </a:t>
            </a:r>
            <a:endParaRPr sz="1300">
              <a:solidFill>
                <a:srgbClr val="0D3C7F"/>
              </a:solidFill>
              <a:latin typeface="Oswald"/>
              <a:ea typeface="Oswald"/>
              <a:cs typeface="Oswald"/>
              <a:sym typeface="Oswald"/>
            </a:endParaRPr>
          </a:p>
          <a:p>
            <a:pPr marL="914400" lvl="1" indent="-311150" algn="l" rtl="0">
              <a:spcBef>
                <a:spcPts val="0"/>
              </a:spcBef>
              <a:spcAft>
                <a:spcPts val="0"/>
              </a:spcAft>
              <a:buClr>
                <a:srgbClr val="0D3C7F"/>
              </a:buClr>
              <a:buSzPts val="1300"/>
              <a:buFont typeface="Oswald"/>
              <a:buChar char="○"/>
            </a:pPr>
            <a:r>
              <a:rPr lang="en" sz="1300">
                <a:solidFill>
                  <a:srgbClr val="0D3C7F"/>
                </a:solidFill>
                <a:latin typeface="Oswald"/>
                <a:ea typeface="Oswald"/>
                <a:cs typeface="Oswald"/>
                <a:sym typeface="Oswald"/>
              </a:rPr>
              <a:t>Make users </a:t>
            </a:r>
            <a:r>
              <a:rPr lang="en" sz="1300">
                <a:solidFill>
                  <a:srgbClr val="E94190"/>
                </a:solidFill>
                <a:latin typeface="Oswald"/>
                <a:ea typeface="Oswald"/>
                <a:cs typeface="Oswald"/>
                <a:sym typeface="Oswald"/>
              </a:rPr>
              <a:t>time worth it </a:t>
            </a:r>
            <a:endParaRPr sz="1300">
              <a:solidFill>
                <a:srgbClr val="E94190"/>
              </a:solidFill>
              <a:latin typeface="Oswald"/>
              <a:ea typeface="Oswald"/>
              <a:cs typeface="Oswald"/>
              <a:sym typeface="Oswald"/>
            </a:endParaRPr>
          </a:p>
          <a:p>
            <a:pPr marL="914400" lvl="1" indent="-311150" algn="l" rtl="0">
              <a:spcBef>
                <a:spcPts val="0"/>
              </a:spcBef>
              <a:spcAft>
                <a:spcPts val="0"/>
              </a:spcAft>
              <a:buClr>
                <a:srgbClr val="0D3C7F"/>
              </a:buClr>
              <a:buSzPts val="1300"/>
              <a:buFont typeface="Oswald"/>
              <a:buChar char="○"/>
            </a:pPr>
            <a:r>
              <a:rPr lang="en" sz="1300">
                <a:solidFill>
                  <a:srgbClr val="0D3C7F"/>
                </a:solidFill>
                <a:latin typeface="Oswald"/>
                <a:ea typeface="Oswald"/>
                <a:cs typeface="Oswald"/>
                <a:sym typeface="Oswald"/>
              </a:rPr>
              <a:t>Increase </a:t>
            </a:r>
            <a:r>
              <a:rPr lang="en" sz="1300">
                <a:solidFill>
                  <a:srgbClr val="E94190"/>
                </a:solidFill>
                <a:latin typeface="Oswald"/>
                <a:ea typeface="Oswald"/>
                <a:cs typeface="Oswald"/>
                <a:sym typeface="Oswald"/>
              </a:rPr>
              <a:t>efficiency</a:t>
            </a:r>
            <a:r>
              <a:rPr lang="en" sz="1300">
                <a:solidFill>
                  <a:srgbClr val="0D3C7F"/>
                </a:solidFill>
                <a:latin typeface="Oswald"/>
                <a:ea typeface="Oswald"/>
                <a:cs typeface="Oswald"/>
                <a:sym typeface="Oswald"/>
              </a:rPr>
              <a:t> </a:t>
            </a:r>
            <a:endParaRPr sz="1300">
              <a:solidFill>
                <a:srgbClr val="0D3C7F"/>
              </a:solidFill>
              <a:latin typeface="Oswald"/>
              <a:ea typeface="Oswald"/>
              <a:cs typeface="Oswald"/>
              <a:sym typeface="Oswald"/>
            </a:endParaRPr>
          </a:p>
          <a:p>
            <a:pPr marL="914400" lvl="1" indent="-311150" algn="l" rtl="0">
              <a:spcBef>
                <a:spcPts val="0"/>
              </a:spcBef>
              <a:spcAft>
                <a:spcPts val="0"/>
              </a:spcAft>
              <a:buClr>
                <a:srgbClr val="0D3C7F"/>
              </a:buClr>
              <a:buSzPts val="1300"/>
              <a:buFont typeface="Oswald"/>
              <a:buChar char="○"/>
            </a:pPr>
            <a:r>
              <a:rPr lang="en" sz="1300">
                <a:solidFill>
                  <a:srgbClr val="0D3C7F"/>
                </a:solidFill>
                <a:latin typeface="Oswald"/>
                <a:ea typeface="Oswald"/>
                <a:cs typeface="Oswald"/>
                <a:sym typeface="Oswald"/>
              </a:rPr>
              <a:t>Make it as natural as possible</a:t>
            </a:r>
            <a:endParaRPr sz="1300">
              <a:solidFill>
                <a:srgbClr val="0D3C7F"/>
              </a:solidFill>
              <a:highlight>
                <a:schemeClr val="lt1"/>
              </a:highlight>
              <a:latin typeface="Oswald"/>
              <a:ea typeface="Oswald"/>
              <a:cs typeface="Oswald"/>
              <a:sym typeface="Oswald"/>
            </a:endParaRPr>
          </a:p>
          <a:p>
            <a:pPr marL="0" lvl="0" indent="0" algn="l" rtl="0">
              <a:lnSpc>
                <a:spcPct val="100000"/>
              </a:lnSpc>
              <a:spcBef>
                <a:spcPts val="1600"/>
              </a:spcBef>
              <a:spcAft>
                <a:spcPts val="0"/>
              </a:spcAft>
              <a:buNone/>
            </a:pPr>
            <a:r>
              <a:rPr lang="en" sz="1400">
                <a:solidFill>
                  <a:srgbClr val="0D3C7F"/>
                </a:solidFill>
                <a:latin typeface="Oswald"/>
                <a:ea typeface="Oswald"/>
                <a:cs typeface="Oswald"/>
                <a:sym typeface="Oswald"/>
              </a:rPr>
              <a:t>Lexie, M              									</a:t>
            </a:r>
            <a:endParaRPr sz="1400">
              <a:solidFill>
                <a:srgbClr val="0D3C7F"/>
              </a:solidFill>
              <a:latin typeface="Oswald"/>
              <a:ea typeface="Oswald"/>
              <a:cs typeface="Oswald"/>
              <a:sym typeface="Oswald"/>
            </a:endParaRPr>
          </a:p>
          <a:p>
            <a:pPr marL="0" lvl="0" indent="0" algn="l" rtl="0">
              <a:lnSpc>
                <a:spcPct val="115000"/>
              </a:lnSpc>
              <a:spcBef>
                <a:spcPts val="0"/>
              </a:spcBef>
              <a:spcAft>
                <a:spcPts val="1600"/>
              </a:spcAft>
              <a:buNone/>
            </a:pPr>
            <a:endParaRPr sz="1200">
              <a:solidFill>
                <a:srgbClr val="0D3C7F"/>
              </a:solidFill>
              <a:highlight>
                <a:srgbClr val="FFFFFF"/>
              </a:highlight>
              <a:latin typeface="Oswald"/>
              <a:ea typeface="Oswald"/>
              <a:cs typeface="Oswald"/>
              <a:sym typeface="Oswald"/>
            </a:endParaRPr>
          </a:p>
        </p:txBody>
      </p:sp>
      <p:pic>
        <p:nvPicPr>
          <p:cNvPr id="121" name="Google Shape;121;p20"/>
          <p:cNvPicPr preferRelativeResize="0"/>
          <p:nvPr/>
        </p:nvPicPr>
        <p:blipFill>
          <a:blip r:embed="rId3">
            <a:alphaModFix/>
          </a:blip>
          <a:stretch>
            <a:fillRect/>
          </a:stretch>
        </p:blipFill>
        <p:spPr>
          <a:xfrm>
            <a:off x="0" y="4196675"/>
            <a:ext cx="946825" cy="946825"/>
          </a:xfrm>
          <a:prstGeom prst="rect">
            <a:avLst/>
          </a:prstGeom>
          <a:noFill/>
          <a:ln>
            <a:noFill/>
          </a:ln>
        </p:spPr>
      </p:pic>
      <p:sp>
        <p:nvSpPr>
          <p:cNvPr id="122" name="Google Shape;12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23" name="Google Shape;123;p20"/>
          <p:cNvSpPr txBox="1"/>
          <p:nvPr/>
        </p:nvSpPr>
        <p:spPr>
          <a:xfrm>
            <a:off x="8101850" y="4718175"/>
            <a:ext cx="1042200" cy="3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Martina</a:t>
            </a:r>
            <a:endParaRPr>
              <a:solidFill>
                <a:srgbClr val="0D3C7F"/>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94190"/>
                </a:solidFill>
                <a:latin typeface="Oswald"/>
                <a:ea typeface="Oswald"/>
                <a:cs typeface="Oswald"/>
                <a:sym typeface="Oswald"/>
              </a:rPr>
              <a:t>Why do people use dating apps? We found out.</a:t>
            </a:r>
            <a:endParaRPr>
              <a:solidFill>
                <a:srgbClr val="E94190"/>
              </a:solidFill>
              <a:latin typeface="Oswald"/>
              <a:ea typeface="Oswald"/>
              <a:cs typeface="Oswald"/>
              <a:sym typeface="Oswald"/>
            </a:endParaRPr>
          </a:p>
        </p:txBody>
      </p:sp>
      <p:sp>
        <p:nvSpPr>
          <p:cNvPr id="129" name="Google Shape;129;p21"/>
          <p:cNvSpPr txBox="1">
            <a:spLocks noGrp="1"/>
          </p:cNvSpPr>
          <p:nvPr>
            <p:ph type="body" idx="1"/>
          </p:nvPr>
        </p:nvSpPr>
        <p:spPr>
          <a:xfrm>
            <a:off x="257700" y="1152475"/>
            <a:ext cx="8574600" cy="2847000"/>
          </a:xfrm>
          <a:prstGeom prst="rect">
            <a:avLst/>
          </a:prstGeom>
          <a:ln w="28575" cap="flat" cmpd="sng">
            <a:solidFill>
              <a:srgbClr val="E9419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000000"/>
              </a:buClr>
              <a:buSzPts val="1400"/>
              <a:buFont typeface="Oswald"/>
              <a:buChar char="●"/>
            </a:pPr>
            <a:r>
              <a:rPr lang="en" sz="1400">
                <a:solidFill>
                  <a:srgbClr val="0D3C7F"/>
                </a:solidFill>
                <a:latin typeface="Oswald"/>
                <a:ea typeface="Oswald"/>
                <a:cs typeface="Oswald"/>
                <a:sym typeface="Oswald"/>
              </a:rPr>
              <a:t>More than one-third</a:t>
            </a:r>
            <a:r>
              <a:rPr lang="en" sz="1400">
                <a:solidFill>
                  <a:srgbClr val="000000"/>
                </a:solidFill>
                <a:latin typeface="Oswald"/>
                <a:ea typeface="Oswald"/>
                <a:cs typeface="Oswald"/>
                <a:sym typeface="Oswald"/>
              </a:rPr>
              <a:t> </a:t>
            </a:r>
            <a:r>
              <a:rPr lang="en" sz="1400">
                <a:solidFill>
                  <a:srgbClr val="35CDC1"/>
                </a:solidFill>
                <a:latin typeface="Oswald"/>
                <a:ea typeface="Oswald"/>
                <a:cs typeface="Oswald"/>
                <a:sym typeface="Oswald"/>
              </a:rPr>
              <a:t>(37%) </a:t>
            </a:r>
            <a:r>
              <a:rPr lang="en" sz="1400">
                <a:solidFill>
                  <a:srgbClr val="0D3C7F"/>
                </a:solidFill>
                <a:latin typeface="Oswald"/>
                <a:ea typeface="Oswald"/>
                <a:cs typeface="Oswald"/>
                <a:sym typeface="Oswald"/>
              </a:rPr>
              <a:t>of internet users in the U.S. have used a dating app in the last six months</a:t>
            </a:r>
            <a:endParaRPr sz="1400">
              <a:solidFill>
                <a:srgbClr val="0D3C7F"/>
              </a:solidFill>
              <a:latin typeface="Oswald"/>
              <a:ea typeface="Oswald"/>
              <a:cs typeface="Oswald"/>
              <a:sym typeface="Oswald"/>
            </a:endParaRPr>
          </a:p>
          <a:p>
            <a:pPr marL="457200" lvl="0" indent="-317500" algn="l" rtl="0">
              <a:lnSpc>
                <a:spcPct val="150000"/>
              </a:lnSpc>
              <a:spcBef>
                <a:spcPts val="0"/>
              </a:spcBef>
              <a:spcAft>
                <a:spcPts val="0"/>
              </a:spcAft>
              <a:buClr>
                <a:srgbClr val="0D3C7F"/>
              </a:buClr>
              <a:buSzPts val="1400"/>
              <a:buFont typeface="Oswald"/>
              <a:buChar char="●"/>
            </a:pPr>
            <a:r>
              <a:rPr lang="en" sz="1400">
                <a:solidFill>
                  <a:srgbClr val="0D3C7F"/>
                </a:solidFill>
                <a:latin typeface="Oswald"/>
                <a:ea typeface="Oswald"/>
                <a:cs typeface="Oswald"/>
                <a:sym typeface="Oswald"/>
              </a:rPr>
              <a:t>“</a:t>
            </a:r>
            <a:r>
              <a:rPr lang="en" sz="1400">
                <a:solidFill>
                  <a:srgbClr val="0D3C7F"/>
                </a:solidFill>
                <a:highlight>
                  <a:srgbClr val="FFFFFF"/>
                </a:highlight>
                <a:latin typeface="Oswald"/>
                <a:ea typeface="Oswald"/>
                <a:cs typeface="Oswald"/>
                <a:sym typeface="Oswald"/>
              </a:rPr>
              <a:t>Dating apps offer solutions and add to dating world woes, allowing people to connect with a seemingly infinite dating pool.”</a:t>
            </a:r>
            <a:endParaRPr sz="1400">
              <a:solidFill>
                <a:srgbClr val="0D3C7F"/>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0D3C7F"/>
                </a:solidFill>
                <a:highlight>
                  <a:srgbClr val="FFFFFF"/>
                </a:highlight>
                <a:latin typeface="Oswald"/>
                <a:ea typeface="Oswald"/>
                <a:cs typeface="Oswald"/>
                <a:sym typeface="Oswald"/>
              </a:rPr>
              <a:t>“Women are most likely to</a:t>
            </a:r>
            <a:r>
              <a:rPr lang="en" sz="1400">
                <a:solidFill>
                  <a:srgbClr val="000000"/>
                </a:solidFill>
                <a:highlight>
                  <a:srgbClr val="FFFFFF"/>
                </a:highlight>
                <a:latin typeface="Oswald"/>
                <a:ea typeface="Oswald"/>
                <a:cs typeface="Oswald"/>
                <a:sym typeface="Oswald"/>
              </a:rPr>
              <a:t> </a:t>
            </a:r>
            <a:r>
              <a:rPr lang="en" sz="1400">
                <a:solidFill>
                  <a:srgbClr val="35CDC1"/>
                </a:solidFill>
                <a:highlight>
                  <a:srgbClr val="FFFFFF"/>
                </a:highlight>
                <a:latin typeface="Oswald"/>
                <a:ea typeface="Oswald"/>
                <a:cs typeface="Oswald"/>
                <a:sym typeface="Oswald"/>
              </a:rPr>
              <a:t>“swipe right”</a:t>
            </a:r>
            <a:r>
              <a:rPr lang="en" sz="1400">
                <a:solidFill>
                  <a:srgbClr val="000000"/>
                </a:solidFill>
                <a:highlight>
                  <a:srgbClr val="FFFFFF"/>
                </a:highlight>
                <a:latin typeface="Oswald"/>
                <a:ea typeface="Oswald"/>
                <a:cs typeface="Oswald"/>
                <a:sym typeface="Oswald"/>
              </a:rPr>
              <a:t> </a:t>
            </a:r>
            <a:r>
              <a:rPr lang="en" sz="1400">
                <a:solidFill>
                  <a:srgbClr val="0D3C7F"/>
                </a:solidFill>
                <a:highlight>
                  <a:srgbClr val="FFFFFF"/>
                </a:highlight>
                <a:latin typeface="Oswald"/>
                <a:ea typeface="Oswald"/>
                <a:cs typeface="Oswald"/>
                <a:sym typeface="Oswald"/>
              </a:rPr>
              <a:t>on a potential match if the person exhibits similar interests </a:t>
            </a:r>
            <a:r>
              <a:rPr lang="en" sz="1400">
                <a:solidFill>
                  <a:srgbClr val="35CDC1"/>
                </a:solidFill>
                <a:highlight>
                  <a:srgbClr val="FFFFFF"/>
                </a:highlight>
                <a:latin typeface="Oswald"/>
                <a:ea typeface="Oswald"/>
                <a:cs typeface="Oswald"/>
                <a:sym typeface="Oswald"/>
              </a:rPr>
              <a:t>(33%)</a:t>
            </a:r>
            <a:r>
              <a:rPr lang="en" sz="1400">
                <a:solidFill>
                  <a:srgbClr val="0D3C7F"/>
                </a:solidFill>
                <a:highlight>
                  <a:srgbClr val="FFFFFF"/>
                </a:highlight>
                <a:latin typeface="Oswald"/>
                <a:ea typeface="Oswald"/>
                <a:cs typeface="Oswald"/>
                <a:sym typeface="Oswald"/>
              </a:rPr>
              <a:t>, while men are most likely to “swipe right” if the person is attractive </a:t>
            </a:r>
            <a:r>
              <a:rPr lang="en" sz="1400">
                <a:solidFill>
                  <a:srgbClr val="35CDC1"/>
                </a:solidFill>
                <a:highlight>
                  <a:srgbClr val="FFFFFF"/>
                </a:highlight>
                <a:latin typeface="Oswald"/>
                <a:ea typeface="Oswald"/>
                <a:cs typeface="Oswald"/>
                <a:sym typeface="Oswald"/>
              </a:rPr>
              <a:t>(40%)</a:t>
            </a:r>
            <a:r>
              <a:rPr lang="en" sz="1400">
                <a:solidFill>
                  <a:srgbClr val="0D3C7F"/>
                </a:solidFill>
                <a:highlight>
                  <a:srgbClr val="FFFFFF"/>
                </a:highlight>
                <a:latin typeface="Oswald"/>
                <a:ea typeface="Oswald"/>
                <a:cs typeface="Oswald"/>
                <a:sym typeface="Oswald"/>
              </a:rPr>
              <a:t>.”  </a:t>
            </a:r>
            <a:endParaRPr sz="1400">
              <a:solidFill>
                <a:srgbClr val="0D3C7F"/>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0D3C7F"/>
                </a:solidFill>
                <a:latin typeface="Oswald"/>
                <a:ea typeface="Oswald"/>
                <a:cs typeface="Oswald"/>
                <a:sym typeface="Oswald"/>
              </a:rPr>
              <a:t>People download dating apps because they are</a:t>
            </a:r>
            <a:r>
              <a:rPr lang="en" sz="1400">
                <a:solidFill>
                  <a:srgbClr val="000000"/>
                </a:solidFill>
                <a:latin typeface="Oswald"/>
                <a:ea typeface="Oswald"/>
                <a:cs typeface="Oswald"/>
                <a:sym typeface="Oswald"/>
              </a:rPr>
              <a:t>:</a:t>
            </a:r>
            <a:endParaRPr sz="1400">
              <a:solidFill>
                <a:srgbClr val="000000"/>
              </a:solidFill>
              <a:latin typeface="Oswald"/>
              <a:ea typeface="Oswald"/>
              <a:cs typeface="Oswald"/>
              <a:sym typeface="Oswald"/>
            </a:endParaRPr>
          </a:p>
          <a:p>
            <a:pPr marL="914400" lvl="1" indent="-317500" algn="l" rtl="0">
              <a:lnSpc>
                <a:spcPct val="150000"/>
              </a:lnSpc>
              <a:spcBef>
                <a:spcPts val="0"/>
              </a:spcBef>
              <a:spcAft>
                <a:spcPts val="0"/>
              </a:spcAft>
              <a:buClr>
                <a:srgbClr val="000000"/>
              </a:buClr>
              <a:buSzPts val="1400"/>
              <a:buFont typeface="Oswald"/>
              <a:buChar char="○"/>
            </a:pPr>
            <a:r>
              <a:rPr lang="en" sz="1400">
                <a:solidFill>
                  <a:srgbClr val="35CDC1"/>
                </a:solidFill>
                <a:latin typeface="Oswald"/>
                <a:ea typeface="Oswald"/>
                <a:cs typeface="Oswald"/>
                <a:sym typeface="Oswald"/>
              </a:rPr>
              <a:t>curious</a:t>
            </a:r>
            <a:r>
              <a:rPr lang="en" sz="1400">
                <a:solidFill>
                  <a:srgbClr val="000000"/>
                </a:solidFill>
                <a:latin typeface="Oswald"/>
                <a:ea typeface="Oswald"/>
                <a:cs typeface="Oswald"/>
                <a:sym typeface="Oswald"/>
              </a:rPr>
              <a:t> </a:t>
            </a:r>
            <a:r>
              <a:rPr lang="en" sz="1400">
                <a:solidFill>
                  <a:srgbClr val="0D3C7F"/>
                </a:solidFill>
                <a:latin typeface="Oswald"/>
                <a:ea typeface="Oswald"/>
                <a:cs typeface="Oswald"/>
                <a:sym typeface="Oswald"/>
              </a:rPr>
              <a:t>(29%), want something</a:t>
            </a:r>
            <a:r>
              <a:rPr lang="en" sz="1400">
                <a:solidFill>
                  <a:srgbClr val="000000"/>
                </a:solidFill>
                <a:latin typeface="Oswald"/>
                <a:ea typeface="Oswald"/>
                <a:cs typeface="Oswald"/>
                <a:sym typeface="Oswald"/>
              </a:rPr>
              <a:t> </a:t>
            </a:r>
            <a:r>
              <a:rPr lang="en" sz="1400">
                <a:solidFill>
                  <a:srgbClr val="35CDC1"/>
                </a:solidFill>
                <a:latin typeface="Oswald"/>
                <a:ea typeface="Oswald"/>
                <a:cs typeface="Oswald"/>
                <a:sym typeface="Oswald"/>
              </a:rPr>
              <a:t>convenient</a:t>
            </a:r>
            <a:r>
              <a:rPr lang="en" sz="1400">
                <a:solidFill>
                  <a:srgbClr val="000000"/>
                </a:solidFill>
                <a:latin typeface="Oswald"/>
                <a:ea typeface="Oswald"/>
                <a:cs typeface="Oswald"/>
                <a:sym typeface="Oswald"/>
              </a:rPr>
              <a:t> </a:t>
            </a:r>
            <a:r>
              <a:rPr lang="en" sz="1400">
                <a:solidFill>
                  <a:srgbClr val="0D3C7F"/>
                </a:solidFill>
                <a:latin typeface="Oswald"/>
                <a:ea typeface="Oswald"/>
                <a:cs typeface="Oswald"/>
                <a:sym typeface="Oswald"/>
              </a:rPr>
              <a:t>(19%), are</a:t>
            </a:r>
            <a:r>
              <a:rPr lang="en" sz="1400">
                <a:solidFill>
                  <a:srgbClr val="000000"/>
                </a:solidFill>
                <a:latin typeface="Oswald"/>
                <a:ea typeface="Oswald"/>
                <a:cs typeface="Oswald"/>
                <a:sym typeface="Oswald"/>
              </a:rPr>
              <a:t> </a:t>
            </a:r>
            <a:r>
              <a:rPr lang="en" sz="1400">
                <a:solidFill>
                  <a:srgbClr val="35CDC1"/>
                </a:solidFill>
                <a:latin typeface="Oswald"/>
                <a:ea typeface="Oswald"/>
                <a:cs typeface="Oswald"/>
                <a:sym typeface="Oswald"/>
              </a:rPr>
              <a:t>bored</a:t>
            </a:r>
            <a:r>
              <a:rPr lang="en" sz="1400">
                <a:solidFill>
                  <a:srgbClr val="000000"/>
                </a:solidFill>
                <a:latin typeface="Oswald"/>
                <a:ea typeface="Oswald"/>
                <a:cs typeface="Oswald"/>
                <a:sym typeface="Oswald"/>
              </a:rPr>
              <a:t> </a:t>
            </a:r>
            <a:r>
              <a:rPr lang="en" sz="1400">
                <a:solidFill>
                  <a:srgbClr val="0D3C7F"/>
                </a:solidFill>
                <a:latin typeface="Oswald"/>
                <a:ea typeface="Oswald"/>
                <a:cs typeface="Oswald"/>
                <a:sym typeface="Oswald"/>
              </a:rPr>
              <a:t>(15%), are</a:t>
            </a:r>
            <a:r>
              <a:rPr lang="en" sz="1400">
                <a:solidFill>
                  <a:srgbClr val="000000"/>
                </a:solidFill>
                <a:latin typeface="Oswald"/>
                <a:ea typeface="Oswald"/>
                <a:cs typeface="Oswald"/>
                <a:sym typeface="Oswald"/>
              </a:rPr>
              <a:t> </a:t>
            </a:r>
            <a:r>
              <a:rPr lang="en" sz="1400">
                <a:solidFill>
                  <a:srgbClr val="35CDC1"/>
                </a:solidFill>
                <a:latin typeface="Oswald"/>
                <a:ea typeface="Oswald"/>
                <a:cs typeface="Oswald"/>
                <a:sym typeface="Oswald"/>
              </a:rPr>
              <a:t>lonely</a:t>
            </a:r>
            <a:r>
              <a:rPr lang="en" sz="1400">
                <a:solidFill>
                  <a:srgbClr val="000000"/>
                </a:solidFill>
                <a:latin typeface="Oswald"/>
                <a:ea typeface="Oswald"/>
                <a:cs typeface="Oswald"/>
                <a:sym typeface="Oswald"/>
              </a:rPr>
              <a:t> </a:t>
            </a:r>
            <a:r>
              <a:rPr lang="en" sz="1400">
                <a:solidFill>
                  <a:srgbClr val="0D3C7F"/>
                </a:solidFill>
                <a:latin typeface="Oswald"/>
                <a:ea typeface="Oswald"/>
                <a:cs typeface="Oswald"/>
                <a:sym typeface="Oswald"/>
              </a:rPr>
              <a:t>(12%), or are</a:t>
            </a:r>
            <a:r>
              <a:rPr lang="en" sz="1400">
                <a:solidFill>
                  <a:srgbClr val="000000"/>
                </a:solidFill>
                <a:latin typeface="Oswald"/>
                <a:ea typeface="Oswald"/>
                <a:cs typeface="Oswald"/>
                <a:sym typeface="Oswald"/>
              </a:rPr>
              <a:t> </a:t>
            </a:r>
            <a:r>
              <a:rPr lang="en" sz="1400">
                <a:solidFill>
                  <a:srgbClr val="35CDC1"/>
                </a:solidFill>
                <a:latin typeface="Oswald"/>
                <a:ea typeface="Oswald"/>
                <a:cs typeface="Oswald"/>
                <a:sym typeface="Oswald"/>
              </a:rPr>
              <a:t>hopeful</a:t>
            </a:r>
            <a:r>
              <a:rPr lang="en" sz="1400">
                <a:solidFill>
                  <a:srgbClr val="000000"/>
                </a:solidFill>
                <a:latin typeface="Oswald"/>
                <a:ea typeface="Oswald"/>
                <a:cs typeface="Oswald"/>
                <a:sym typeface="Oswald"/>
              </a:rPr>
              <a:t> </a:t>
            </a:r>
            <a:r>
              <a:rPr lang="en" sz="1400">
                <a:solidFill>
                  <a:srgbClr val="0D3C7F"/>
                </a:solidFill>
                <a:latin typeface="Oswald"/>
                <a:ea typeface="Oswald"/>
                <a:cs typeface="Oswald"/>
                <a:sym typeface="Oswald"/>
              </a:rPr>
              <a:t>(12%)</a:t>
            </a:r>
            <a:endParaRPr sz="1400">
              <a:solidFill>
                <a:srgbClr val="0D3C7F"/>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35CDC1"/>
                </a:solidFill>
                <a:latin typeface="Oswald"/>
                <a:ea typeface="Oswald"/>
                <a:cs typeface="Oswald"/>
                <a:sym typeface="Oswald"/>
              </a:rPr>
              <a:t>5%</a:t>
            </a:r>
            <a:r>
              <a:rPr lang="en" sz="1400">
                <a:solidFill>
                  <a:srgbClr val="0D3C7F"/>
                </a:solidFill>
                <a:latin typeface="Oswald"/>
                <a:ea typeface="Oswald"/>
                <a:cs typeface="Oswald"/>
                <a:sym typeface="Oswald"/>
              </a:rPr>
              <a:t> of dating apps users download dating apps because they want to</a:t>
            </a:r>
            <a:r>
              <a:rPr lang="en" sz="1400">
                <a:solidFill>
                  <a:srgbClr val="000000"/>
                </a:solidFill>
                <a:latin typeface="Oswald"/>
                <a:ea typeface="Oswald"/>
                <a:cs typeface="Oswald"/>
                <a:sym typeface="Oswald"/>
              </a:rPr>
              <a:t> </a:t>
            </a:r>
            <a:r>
              <a:rPr lang="en" sz="1400">
                <a:solidFill>
                  <a:srgbClr val="35CDC1"/>
                </a:solidFill>
                <a:latin typeface="Oswald"/>
                <a:ea typeface="Oswald"/>
                <a:cs typeface="Oswald"/>
                <a:sym typeface="Oswald"/>
              </a:rPr>
              <a:t>“rebound”</a:t>
            </a:r>
            <a:r>
              <a:rPr lang="en" sz="1400">
                <a:solidFill>
                  <a:srgbClr val="000000"/>
                </a:solidFill>
                <a:latin typeface="Oswald"/>
                <a:ea typeface="Oswald"/>
                <a:cs typeface="Oswald"/>
                <a:sym typeface="Oswald"/>
              </a:rPr>
              <a:t> </a:t>
            </a:r>
            <a:r>
              <a:rPr lang="en" sz="1400">
                <a:solidFill>
                  <a:srgbClr val="0D3C7F"/>
                </a:solidFill>
                <a:latin typeface="Oswald"/>
                <a:ea typeface="Oswald"/>
                <a:cs typeface="Oswald"/>
                <a:sym typeface="Oswald"/>
              </a:rPr>
              <a:t>from a recent breakup. </a:t>
            </a:r>
            <a:endParaRPr sz="1400">
              <a:solidFill>
                <a:srgbClr val="0D3C7F"/>
              </a:solidFill>
              <a:latin typeface="Oswald"/>
              <a:ea typeface="Oswald"/>
              <a:cs typeface="Oswald"/>
              <a:sym typeface="Oswald"/>
            </a:endParaRPr>
          </a:p>
          <a:p>
            <a:pPr marL="0" lvl="0" indent="0" algn="l" rtl="0">
              <a:spcBef>
                <a:spcPts val="1600"/>
              </a:spcBef>
              <a:spcAft>
                <a:spcPts val="1600"/>
              </a:spcAft>
              <a:buNone/>
            </a:pPr>
            <a:endParaRPr/>
          </a:p>
        </p:txBody>
      </p:sp>
      <p:pic>
        <p:nvPicPr>
          <p:cNvPr id="130" name="Google Shape;130;p21"/>
          <p:cNvPicPr preferRelativeResize="0"/>
          <p:nvPr/>
        </p:nvPicPr>
        <p:blipFill>
          <a:blip r:embed="rId3">
            <a:alphaModFix/>
          </a:blip>
          <a:stretch>
            <a:fillRect/>
          </a:stretch>
        </p:blipFill>
        <p:spPr>
          <a:xfrm>
            <a:off x="0" y="4196675"/>
            <a:ext cx="946825" cy="946825"/>
          </a:xfrm>
          <a:prstGeom prst="rect">
            <a:avLst/>
          </a:prstGeom>
          <a:noFill/>
          <a:ln>
            <a:noFill/>
          </a:ln>
        </p:spPr>
      </p:pic>
      <p:sp>
        <p:nvSpPr>
          <p:cNvPr id="131" name="Google Shape;131;p21"/>
          <p:cNvSpPr txBox="1"/>
          <p:nvPr/>
        </p:nvSpPr>
        <p:spPr>
          <a:xfrm>
            <a:off x="8090650" y="4718175"/>
            <a:ext cx="1053300" cy="3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D3C7F"/>
                </a:solidFill>
                <a:latin typeface="Oswald"/>
                <a:ea typeface="Oswald"/>
                <a:cs typeface="Oswald"/>
                <a:sym typeface="Oswald"/>
              </a:rPr>
              <a:t>Lexie</a:t>
            </a:r>
            <a:endParaRPr>
              <a:solidFill>
                <a:srgbClr val="0D3C7F"/>
              </a:solidFill>
              <a:latin typeface="Oswald"/>
              <a:ea typeface="Oswald"/>
              <a:cs typeface="Oswald"/>
              <a:sym typeface="Oswald"/>
            </a:endParaRPr>
          </a:p>
        </p:txBody>
      </p:sp>
      <p:sp>
        <p:nvSpPr>
          <p:cNvPr id="132" name="Google Shape;13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3562</Words>
  <Application>Microsoft Macintosh PowerPoint</Application>
  <PresentationFormat>On-screen Show (16:9)</PresentationFormat>
  <Paragraphs>360</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Arial</vt:lpstr>
      <vt:lpstr>Oswald</vt:lpstr>
      <vt:lpstr>Simple Light</vt:lpstr>
      <vt:lpstr>Plenty of Fish</vt:lpstr>
      <vt:lpstr>We asked singles about their dating app experiences.</vt:lpstr>
      <vt:lpstr>We found that most users are concerned about safety.</vt:lpstr>
      <vt:lpstr>Pew Research shows young women are highly susceptible to harassment on dating apps. </vt:lpstr>
      <vt:lpstr>Scholarly research shows we need to invest in our mobile app, with a focus on safety and security measures. </vt:lpstr>
      <vt:lpstr>We interviewed users about their dating app experiences, these are our positive findings. </vt:lpstr>
      <vt:lpstr>Other users have had unpleasant online encounters, most of them involving safety and security. </vt:lpstr>
      <vt:lpstr>Beyond safety, these are other main issues users have with dating apps.</vt:lpstr>
      <vt:lpstr>Why do people use dating apps? We found out.</vt:lpstr>
      <vt:lpstr>We are trying to market to this target demographic.</vt:lpstr>
      <vt:lpstr>We have developed a creative strategy brief according to our secondary research. </vt:lpstr>
      <vt:lpstr>The following is a continuation of our creative strategy brief...</vt:lpstr>
      <vt:lpstr>This is our insight and message which is based around user safety and security...</vt:lpstr>
      <vt:lpstr>We want to base our organizing idea around an antagonist named Fishy Joe...</vt:lpstr>
      <vt:lpstr>PowerPoint Presentation</vt:lpstr>
      <vt:lpstr>We asked potential users their thoughts about our new safety features.</vt:lpstr>
      <vt:lpstr>These were the questions we used for our concept test...</vt:lpstr>
      <vt:lpstr>...and these were the results for our concept test. </vt:lpstr>
      <vt:lpstr>This is our budget plan for our paid media.</vt:lpstr>
      <vt:lpstr>This is where we will allocate the funds for our paid media</vt:lpstr>
      <vt:lpstr>These are the strategies we will be using in our paid media.</vt:lpstr>
      <vt:lpstr>These are the strategies we will use for our owned media...</vt:lpstr>
      <vt:lpstr>These are the strategies we will use for earned media</vt:lpstr>
      <vt:lpstr>This is what we recommend for Plenty of Fish to implement in the next 1-3 years.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Plenty of Fish</dc:title>
  <cp:lastModifiedBy>Godown, Alexandra C.</cp:lastModifiedBy>
  <cp:revision>1</cp:revision>
  <dcterms:modified xsi:type="dcterms:W3CDTF">2020-11-24T20:49:32Z</dcterms:modified>
</cp:coreProperties>
</file>